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Average"/>
      <p:regular r:id="rId32"/>
    </p:embeddedFont>
    <p:embeddedFont>
      <p:font typeface="Oswald"/>
      <p:regular r:id="rId33"/>
      <p:bold r:id="rId34"/>
    </p:embeddedFont>
    <p:embeddedFont>
      <p:font typeface="Century Gothic"/>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Oswald-regular.fntdata"/><Relationship Id="rId10" Type="http://schemas.openxmlformats.org/officeDocument/2006/relationships/slide" Target="slides/slide5.xml"/><Relationship Id="rId32" Type="http://schemas.openxmlformats.org/officeDocument/2006/relationships/font" Target="fonts/Average-regular.fntdata"/><Relationship Id="rId13" Type="http://schemas.openxmlformats.org/officeDocument/2006/relationships/slide" Target="slides/slide8.xml"/><Relationship Id="rId35" Type="http://schemas.openxmlformats.org/officeDocument/2006/relationships/font" Target="fonts/CenturyGothic-regular.fntdata"/><Relationship Id="rId12" Type="http://schemas.openxmlformats.org/officeDocument/2006/relationships/slide" Target="slides/slide7.xml"/><Relationship Id="rId34" Type="http://schemas.openxmlformats.org/officeDocument/2006/relationships/font" Target="fonts/Oswald-bold.fntdata"/><Relationship Id="rId15" Type="http://schemas.openxmlformats.org/officeDocument/2006/relationships/slide" Target="slides/slide10.xml"/><Relationship Id="rId37" Type="http://schemas.openxmlformats.org/officeDocument/2006/relationships/font" Target="fonts/CenturyGothic-italic.fntdata"/><Relationship Id="rId14" Type="http://schemas.openxmlformats.org/officeDocument/2006/relationships/slide" Target="slides/slide9.xml"/><Relationship Id="rId36" Type="http://schemas.openxmlformats.org/officeDocument/2006/relationships/font" Target="fonts/CenturyGothic-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CenturyGothic-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99d38a706e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99d38a706e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9b2ef93288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9b2ef9328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9b2ef93288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9b2ef9328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9b422f874e_2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9b422f874e_2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9b2ef93288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9b2ef93288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9b2ef93288_2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9b2ef93288_2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9b422f874e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9b422f874e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9b422f874e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9b422f874e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99d38a706e_7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99d38a706e_7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99d38a706e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99d38a706e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9b422f874e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9b422f874e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99d38a706e_7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99d38a706e_7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9b422f874e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9b422f874e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9b422f874e_2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9b422f874e_2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99d38a706e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99d38a706e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9b422f874e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9b422f874e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9b422f874e_2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9b422f874e_2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9b422f874e_2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9b422f874e_2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9b422f874e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9b422f874e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9b422f874e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9b422f874e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9b2ef93288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9b2ef93288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9b422f874e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9b422f874e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9b422f874e_2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9b422f874e_2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9b422f874e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9b422f874e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9b422f874e_2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9b422f874e_2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2" name="Google Shape;12;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 name="Google Shape;13;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9" name="Google Shape;49;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0" name="Google Shape;40;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5" name="Google Shape;45;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514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ph idx="2" type="title"/>
          </p:nvPr>
        </p:nvSpPr>
        <p:spPr>
          <a:xfrm>
            <a:off x="311700" y="824125"/>
            <a:ext cx="8520600" cy="2511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1800"/>
              <a:buFont typeface="Oswald"/>
              <a:buNone/>
              <a:defRPr sz="1800">
                <a:solidFill>
                  <a:schemeClr val="dk1"/>
                </a:solidFill>
                <a:latin typeface="Oswald"/>
                <a:ea typeface="Oswald"/>
                <a:cs typeface="Oswald"/>
                <a:sym typeface="Oswald"/>
              </a:defRPr>
            </a:lvl1pPr>
            <a:lvl2pPr lvl="1"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9.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 name="Shape 55"/>
        <p:cNvGrpSpPr/>
        <p:nvPr/>
      </p:nvGrpSpPr>
      <p:grpSpPr>
        <a:xfrm>
          <a:off x="0" y="0"/>
          <a:ext cx="0" cy="0"/>
          <a:chOff x="0" y="0"/>
          <a:chExt cx="0" cy="0"/>
        </a:xfrm>
      </p:grpSpPr>
      <p:sp>
        <p:nvSpPr>
          <p:cNvPr id="56" name="Google Shape;56;p13"/>
          <p:cNvSpPr txBox="1"/>
          <p:nvPr>
            <p:ph type="ctrTitle"/>
          </p:nvPr>
        </p:nvSpPr>
        <p:spPr>
          <a:xfrm>
            <a:off x="671200" y="334225"/>
            <a:ext cx="75309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20124D"/>
                </a:solidFill>
              </a:rPr>
              <a:t>West Nile Virus Prediction</a:t>
            </a:r>
            <a:endParaRPr>
              <a:solidFill>
                <a:srgbClr val="20124D"/>
              </a:solidFill>
            </a:endParaRPr>
          </a:p>
          <a:p>
            <a:pPr indent="0" lvl="0" marL="0" rtl="0" algn="ctr">
              <a:spcBef>
                <a:spcPts val="0"/>
              </a:spcBef>
              <a:spcAft>
                <a:spcPts val="0"/>
              </a:spcAft>
              <a:buNone/>
            </a:pPr>
            <a:r>
              <a:rPr lang="en" sz="1800">
                <a:solidFill>
                  <a:srgbClr val="20124D"/>
                </a:solidFill>
              </a:rPr>
              <a:t>DSI-16 Project 4</a:t>
            </a:r>
            <a:r>
              <a:rPr lang="en" sz="3200">
                <a:solidFill>
                  <a:srgbClr val="20124D"/>
                </a:solidFill>
              </a:rPr>
              <a:t> </a:t>
            </a:r>
            <a:endParaRPr sz="3200">
              <a:solidFill>
                <a:srgbClr val="20124D"/>
              </a:solidFill>
            </a:endParaRPr>
          </a:p>
        </p:txBody>
      </p:sp>
      <p:sp>
        <p:nvSpPr>
          <p:cNvPr id="57" name="Google Shape;57;p13"/>
          <p:cNvSpPr txBox="1"/>
          <p:nvPr>
            <p:ph idx="1" type="subTitle"/>
          </p:nvPr>
        </p:nvSpPr>
        <p:spPr>
          <a:xfrm>
            <a:off x="2432350" y="-157225"/>
            <a:ext cx="4008600" cy="792600"/>
          </a:xfrm>
          <a:prstGeom prst="rect">
            <a:avLst/>
          </a:prstGeom>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FFFFF"/>
                </a:solidFill>
              </a:rPr>
              <a:t>Alexis | Alyse | Dylan | Wei Tian</a:t>
            </a:r>
            <a:endParaRPr b="1"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2"/>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Collected Mosquito Data: Key Findings</a:t>
            </a:r>
            <a:endParaRPr/>
          </a:p>
        </p:txBody>
      </p:sp>
      <p:sp>
        <p:nvSpPr>
          <p:cNvPr id="157" name="Google Shape;157;p22"/>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 of WNV presence</a:t>
            </a:r>
            <a:endParaRPr/>
          </a:p>
        </p:txBody>
      </p:sp>
      <p:pic>
        <p:nvPicPr>
          <p:cNvPr id="158" name="Google Shape;158;p22"/>
          <p:cNvPicPr preferRelativeResize="0"/>
          <p:nvPr/>
        </p:nvPicPr>
        <p:blipFill>
          <a:blip r:embed="rId3">
            <a:alphaModFix/>
          </a:blip>
          <a:stretch>
            <a:fillRect/>
          </a:stretch>
        </p:blipFill>
        <p:spPr>
          <a:xfrm>
            <a:off x="684125" y="1151850"/>
            <a:ext cx="3791457" cy="3763475"/>
          </a:xfrm>
          <a:prstGeom prst="rect">
            <a:avLst/>
          </a:prstGeom>
          <a:noFill/>
          <a:ln>
            <a:noFill/>
          </a:ln>
        </p:spPr>
      </p:pic>
      <p:pic>
        <p:nvPicPr>
          <p:cNvPr id="159" name="Google Shape;159;p22"/>
          <p:cNvPicPr preferRelativeResize="0"/>
          <p:nvPr/>
        </p:nvPicPr>
        <p:blipFill>
          <a:blip r:embed="rId4">
            <a:alphaModFix/>
          </a:blip>
          <a:stretch>
            <a:fillRect/>
          </a:stretch>
        </p:blipFill>
        <p:spPr>
          <a:xfrm>
            <a:off x="4800607" y="1151850"/>
            <a:ext cx="3735494" cy="3763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Collected Mosquito Data: Key Findings</a:t>
            </a:r>
            <a:endParaRPr/>
          </a:p>
        </p:txBody>
      </p:sp>
      <p:grpSp>
        <p:nvGrpSpPr>
          <p:cNvPr id="165" name="Google Shape;165;p23"/>
          <p:cNvGrpSpPr/>
          <p:nvPr/>
        </p:nvGrpSpPr>
        <p:grpSpPr>
          <a:xfrm>
            <a:off x="4793500" y="1181341"/>
            <a:ext cx="4122300" cy="3790585"/>
            <a:chOff x="3663550" y="976525"/>
            <a:chExt cx="4122300" cy="4014600"/>
          </a:xfrm>
        </p:grpSpPr>
        <p:sp>
          <p:nvSpPr>
            <p:cNvPr id="166" name="Google Shape;166;p23"/>
            <p:cNvSpPr/>
            <p:nvPr/>
          </p:nvSpPr>
          <p:spPr>
            <a:xfrm>
              <a:off x="3663550" y="976525"/>
              <a:ext cx="4122300" cy="40146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7" name="Google Shape;167;p23"/>
            <p:cNvPicPr preferRelativeResize="0"/>
            <p:nvPr/>
          </p:nvPicPr>
          <p:blipFill>
            <a:blip r:embed="rId3">
              <a:alphaModFix/>
            </a:blip>
            <a:stretch>
              <a:fillRect/>
            </a:stretch>
          </p:blipFill>
          <p:spPr>
            <a:xfrm>
              <a:off x="3754312" y="976525"/>
              <a:ext cx="4031419" cy="4014575"/>
            </a:xfrm>
            <a:prstGeom prst="rect">
              <a:avLst/>
            </a:prstGeom>
            <a:noFill/>
            <a:ln>
              <a:noFill/>
            </a:ln>
          </p:spPr>
        </p:pic>
      </p:grpSp>
      <p:grpSp>
        <p:nvGrpSpPr>
          <p:cNvPr id="168" name="Google Shape;168;p23"/>
          <p:cNvGrpSpPr/>
          <p:nvPr/>
        </p:nvGrpSpPr>
        <p:grpSpPr>
          <a:xfrm>
            <a:off x="311700" y="1181342"/>
            <a:ext cx="4122300" cy="3790585"/>
            <a:chOff x="311700" y="957550"/>
            <a:chExt cx="4122300" cy="4014600"/>
          </a:xfrm>
        </p:grpSpPr>
        <p:sp>
          <p:nvSpPr>
            <p:cNvPr id="169" name="Google Shape;169;p23"/>
            <p:cNvSpPr/>
            <p:nvPr/>
          </p:nvSpPr>
          <p:spPr>
            <a:xfrm>
              <a:off x="311700" y="957550"/>
              <a:ext cx="4122300" cy="40146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0" name="Google Shape;170;p23"/>
            <p:cNvPicPr preferRelativeResize="0"/>
            <p:nvPr/>
          </p:nvPicPr>
          <p:blipFill>
            <a:blip r:embed="rId4">
              <a:alphaModFix/>
            </a:blip>
            <a:stretch>
              <a:fillRect/>
            </a:stretch>
          </p:blipFill>
          <p:spPr>
            <a:xfrm>
              <a:off x="311700" y="957550"/>
              <a:ext cx="4122300" cy="4014600"/>
            </a:xfrm>
            <a:prstGeom prst="rect">
              <a:avLst/>
            </a:prstGeom>
            <a:noFill/>
            <a:ln>
              <a:noFill/>
            </a:ln>
          </p:spPr>
        </p:pic>
      </p:grpSp>
      <p:sp>
        <p:nvSpPr>
          <p:cNvPr id="171" name="Google Shape;171;p23"/>
          <p:cNvSpPr/>
          <p:nvPr/>
        </p:nvSpPr>
        <p:spPr>
          <a:xfrm>
            <a:off x="4470800" y="2847300"/>
            <a:ext cx="285900" cy="3060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Spray Effectiveness: </a:t>
            </a:r>
            <a:r>
              <a:rPr lang="en"/>
              <a:t>R</a:t>
            </a:r>
            <a:r>
              <a:rPr lang="en"/>
              <a:t>eduction in Number of Mosquitos &amp; Presence of WNV</a:t>
            </a:r>
            <a:endParaRPr/>
          </a:p>
        </p:txBody>
      </p:sp>
      <p:sp>
        <p:nvSpPr>
          <p:cNvPr id="173" name="Google Shape;173;p23"/>
          <p:cNvSpPr/>
          <p:nvPr/>
        </p:nvSpPr>
        <p:spPr>
          <a:xfrm>
            <a:off x="1335850" y="2017425"/>
            <a:ext cx="2235600" cy="1026900"/>
          </a:xfrm>
          <a:prstGeom prst="rect">
            <a:avLst/>
          </a:prstGeom>
          <a:noFill/>
          <a:ln cap="flat" cmpd="sng" w="1905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a:off x="5877500" y="2017425"/>
            <a:ext cx="2235600" cy="1026900"/>
          </a:xfrm>
          <a:prstGeom prst="rect">
            <a:avLst/>
          </a:prstGeom>
          <a:noFill/>
          <a:ln cap="flat" cmpd="sng" w="1905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4"/>
          <p:cNvSpPr/>
          <p:nvPr/>
        </p:nvSpPr>
        <p:spPr>
          <a:xfrm>
            <a:off x="4224725" y="2362750"/>
            <a:ext cx="1000500" cy="72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entury Gothic"/>
                <a:ea typeface="Century Gothic"/>
                <a:cs typeface="Century Gothic"/>
                <a:sym typeface="Century Gothic"/>
              </a:rPr>
              <a:t>ONE MONTH </a:t>
            </a:r>
            <a:endParaRPr sz="10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0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0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0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rPr lang="en" sz="1000">
                <a:solidFill>
                  <a:schemeClr val="dk1"/>
                </a:solidFill>
                <a:latin typeface="Century Gothic"/>
                <a:ea typeface="Century Gothic"/>
                <a:cs typeface="Century Gothic"/>
                <a:sym typeface="Century Gothic"/>
              </a:rPr>
              <a:t>LATER</a:t>
            </a:r>
            <a:endParaRPr sz="1000">
              <a:solidFill>
                <a:schemeClr val="dk1"/>
              </a:solidFill>
              <a:latin typeface="Century Gothic"/>
              <a:ea typeface="Century Gothic"/>
              <a:cs typeface="Century Gothic"/>
              <a:sym typeface="Century Gothic"/>
            </a:endParaRPr>
          </a:p>
        </p:txBody>
      </p:sp>
      <p:sp>
        <p:nvSpPr>
          <p:cNvPr id="180" name="Google Shape;180;p24"/>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Collected Mosquito Data: Key Findings</a:t>
            </a:r>
            <a:endParaRPr/>
          </a:p>
        </p:txBody>
      </p:sp>
      <p:sp>
        <p:nvSpPr>
          <p:cNvPr id="181" name="Google Shape;181;p24"/>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Spray Effectiveness: </a:t>
            </a:r>
            <a:r>
              <a:rPr lang="en"/>
              <a:t>R</a:t>
            </a:r>
            <a:r>
              <a:rPr lang="en"/>
              <a:t>eduction in Number of Mosquitos &amp; Presence of WNV (Zooming in!)</a:t>
            </a:r>
            <a:endParaRPr/>
          </a:p>
        </p:txBody>
      </p:sp>
      <p:grpSp>
        <p:nvGrpSpPr>
          <p:cNvPr id="182" name="Google Shape;182;p24"/>
          <p:cNvGrpSpPr/>
          <p:nvPr/>
        </p:nvGrpSpPr>
        <p:grpSpPr>
          <a:xfrm>
            <a:off x="682705" y="1961796"/>
            <a:ext cx="7778590" cy="1745958"/>
            <a:chOff x="427132" y="1961796"/>
            <a:chExt cx="7778590" cy="1745958"/>
          </a:xfrm>
        </p:grpSpPr>
        <p:sp>
          <p:nvSpPr>
            <p:cNvPr id="183" name="Google Shape;183;p24"/>
            <p:cNvSpPr/>
            <p:nvPr/>
          </p:nvSpPr>
          <p:spPr>
            <a:xfrm>
              <a:off x="4247389" y="2669325"/>
              <a:ext cx="438300" cy="3309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24"/>
            <p:cNvGrpSpPr/>
            <p:nvPr/>
          </p:nvGrpSpPr>
          <p:grpSpPr>
            <a:xfrm>
              <a:off x="427132" y="1971969"/>
              <a:ext cx="3534932" cy="1708454"/>
              <a:chOff x="1335850" y="2017425"/>
              <a:chExt cx="2235601" cy="1026900"/>
            </a:xfrm>
          </p:grpSpPr>
          <p:pic>
            <p:nvPicPr>
              <p:cNvPr id="185" name="Google Shape;185;p24"/>
              <p:cNvPicPr preferRelativeResize="0"/>
              <p:nvPr/>
            </p:nvPicPr>
            <p:blipFill rotWithShape="1">
              <a:blip r:embed="rId3">
                <a:alphaModFix/>
              </a:blip>
              <a:srcRect b="50852" l="24848" r="20921" t="22057"/>
              <a:stretch/>
            </p:blipFill>
            <p:spPr>
              <a:xfrm>
                <a:off x="1335850" y="2017425"/>
                <a:ext cx="2235601" cy="1026899"/>
              </a:xfrm>
              <a:prstGeom prst="rect">
                <a:avLst/>
              </a:prstGeom>
              <a:noFill/>
              <a:ln>
                <a:noFill/>
              </a:ln>
            </p:spPr>
          </p:pic>
          <p:sp>
            <p:nvSpPr>
              <p:cNvPr id="186" name="Google Shape;186;p24"/>
              <p:cNvSpPr/>
              <p:nvPr/>
            </p:nvSpPr>
            <p:spPr>
              <a:xfrm>
                <a:off x="1335850" y="2017425"/>
                <a:ext cx="2235600" cy="1026900"/>
              </a:xfrm>
              <a:prstGeom prst="rect">
                <a:avLst/>
              </a:prstGeom>
              <a:noFill/>
              <a:ln cap="flat" cmpd="sng" w="1905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24"/>
            <p:cNvGrpSpPr/>
            <p:nvPr/>
          </p:nvGrpSpPr>
          <p:grpSpPr>
            <a:xfrm>
              <a:off x="4971030" y="1961796"/>
              <a:ext cx="3234691" cy="1745958"/>
              <a:chOff x="5877500" y="1961494"/>
              <a:chExt cx="2235601" cy="1082832"/>
            </a:xfrm>
          </p:grpSpPr>
          <p:pic>
            <p:nvPicPr>
              <p:cNvPr id="188" name="Google Shape;188;p24"/>
              <p:cNvPicPr preferRelativeResize="0"/>
              <p:nvPr/>
            </p:nvPicPr>
            <p:blipFill rotWithShape="1">
              <a:blip r:embed="rId4">
                <a:alphaModFix/>
              </a:blip>
              <a:srcRect b="50851" l="24638" r="19907" t="20859"/>
              <a:stretch/>
            </p:blipFill>
            <p:spPr>
              <a:xfrm>
                <a:off x="5877500" y="1971975"/>
                <a:ext cx="2235601" cy="1072350"/>
              </a:xfrm>
              <a:prstGeom prst="rect">
                <a:avLst/>
              </a:prstGeom>
              <a:noFill/>
              <a:ln>
                <a:noFill/>
              </a:ln>
            </p:spPr>
          </p:pic>
          <p:sp>
            <p:nvSpPr>
              <p:cNvPr id="189" name="Google Shape;189;p24"/>
              <p:cNvSpPr/>
              <p:nvPr/>
            </p:nvSpPr>
            <p:spPr>
              <a:xfrm>
                <a:off x="5877500" y="1961494"/>
                <a:ext cx="2235600" cy="1072200"/>
              </a:xfrm>
              <a:prstGeom prst="rect">
                <a:avLst/>
              </a:prstGeom>
              <a:noFill/>
              <a:ln cap="flat" cmpd="sng" w="1905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90" name="Google Shape;190;p24"/>
          <p:cNvPicPr preferRelativeResize="0"/>
          <p:nvPr/>
        </p:nvPicPr>
        <p:blipFill rotWithShape="1">
          <a:blip r:embed="rId3">
            <a:alphaModFix/>
          </a:blip>
          <a:srcRect b="89538" l="70412" r="3287" t="4508"/>
          <a:stretch/>
        </p:blipFill>
        <p:spPr>
          <a:xfrm>
            <a:off x="3353275" y="1261200"/>
            <a:ext cx="2472700" cy="514625"/>
          </a:xfrm>
          <a:prstGeom prst="rect">
            <a:avLst/>
          </a:prstGeom>
          <a:noFill/>
          <a:ln>
            <a:noFill/>
          </a:ln>
        </p:spPr>
      </p:pic>
      <p:sp>
        <p:nvSpPr>
          <p:cNvPr id="191" name="Google Shape;191;p24"/>
          <p:cNvSpPr/>
          <p:nvPr/>
        </p:nvSpPr>
        <p:spPr>
          <a:xfrm>
            <a:off x="810725" y="3969075"/>
            <a:ext cx="7230300" cy="87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chemeClr val="accent5"/>
                </a:solidFill>
                <a:latin typeface="Century Gothic"/>
                <a:ea typeface="Century Gothic"/>
                <a:cs typeface="Century Gothic"/>
                <a:sym typeface="Century Gothic"/>
              </a:rPr>
              <a:t>Results:</a:t>
            </a:r>
            <a:endParaRPr b="1" sz="1500">
              <a:solidFill>
                <a:schemeClr val="accent5"/>
              </a:solidFill>
              <a:latin typeface="Century Gothic"/>
              <a:ea typeface="Century Gothic"/>
              <a:cs typeface="Century Gothic"/>
              <a:sym typeface="Century Gothic"/>
            </a:endParaRPr>
          </a:p>
          <a:p>
            <a:pPr indent="-311150" lvl="0" marL="457200" rtl="0" algn="ctr">
              <a:spcBef>
                <a:spcPts val="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Less ‘bins’ of mosquitoes collected </a:t>
            </a:r>
            <a:endParaRPr sz="1300">
              <a:solidFill>
                <a:srgbClr val="FFFFFF"/>
              </a:solidFill>
              <a:latin typeface="Century Gothic"/>
              <a:ea typeface="Century Gothic"/>
              <a:cs typeface="Century Gothic"/>
              <a:sym typeface="Century Gothic"/>
            </a:endParaRPr>
          </a:p>
          <a:p>
            <a:pPr indent="-311150" lvl="0" marL="457200" rtl="0" algn="ctr">
              <a:spcBef>
                <a:spcPts val="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Less samples with WNV presence</a:t>
            </a:r>
            <a:endParaRPr sz="1300">
              <a:solidFill>
                <a:srgbClr val="FFFFFF"/>
              </a:solidFill>
              <a:latin typeface="Century Gothic"/>
              <a:ea typeface="Century Gothic"/>
              <a:cs typeface="Century Gothic"/>
              <a:sym typeface="Century Gothic"/>
            </a:endParaRPr>
          </a:p>
          <a:p>
            <a:pPr indent="-311150" lvl="0" marL="457200" rtl="0" algn="ctr">
              <a:spcBef>
                <a:spcPts val="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Have to take into account rates of infection in </a:t>
            </a:r>
            <a:r>
              <a:rPr lang="en" sz="1300">
                <a:solidFill>
                  <a:srgbClr val="FFFFFF"/>
                </a:solidFill>
                <a:latin typeface="Century Gothic"/>
                <a:ea typeface="Century Gothic"/>
                <a:cs typeface="Century Gothic"/>
                <a:sym typeface="Century Gothic"/>
              </a:rPr>
              <a:t>each month</a:t>
            </a:r>
            <a:endParaRPr sz="1300">
              <a:solidFill>
                <a:srgbClr val="FFFFFF"/>
              </a:solidFill>
              <a:latin typeface="Century Gothic"/>
              <a:ea typeface="Century Gothic"/>
              <a:cs typeface="Century Gothic"/>
              <a:sym typeface="Century Gothic"/>
            </a:endParaRPr>
          </a:p>
        </p:txBody>
      </p:sp>
      <p:sp>
        <p:nvSpPr>
          <p:cNvPr id="192" name="Google Shape;192;p24"/>
          <p:cNvSpPr/>
          <p:nvPr/>
        </p:nvSpPr>
        <p:spPr>
          <a:xfrm>
            <a:off x="682700" y="3635050"/>
            <a:ext cx="3650700" cy="39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Sprayed areas (in green) in Aug 2013</a:t>
            </a:r>
            <a:endParaRPr sz="1300">
              <a:solidFill>
                <a:schemeClr val="dk1"/>
              </a:solidFill>
              <a:latin typeface="Century Gothic"/>
              <a:ea typeface="Century Gothic"/>
              <a:cs typeface="Century Gothic"/>
              <a:sym typeface="Century Gothic"/>
            </a:endParaRPr>
          </a:p>
        </p:txBody>
      </p:sp>
      <p:sp>
        <p:nvSpPr>
          <p:cNvPr id="193" name="Google Shape;193;p24"/>
          <p:cNvSpPr/>
          <p:nvPr/>
        </p:nvSpPr>
        <p:spPr>
          <a:xfrm>
            <a:off x="5181600" y="3707750"/>
            <a:ext cx="3279600" cy="39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Mosquito count &amp; WNV presence in Sep 2013</a:t>
            </a:r>
            <a:endParaRPr sz="1300">
              <a:solidFill>
                <a:schemeClr val="dk1"/>
              </a:solidFill>
              <a:latin typeface="Century Gothic"/>
              <a:ea typeface="Century Gothic"/>
              <a:cs typeface="Century Gothic"/>
              <a:sym typeface="Century 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5"/>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Weather Cross-correlation w/ WNV Presence</a:t>
            </a:r>
            <a:endParaRPr/>
          </a:p>
        </p:txBody>
      </p:sp>
      <p:sp>
        <p:nvSpPr>
          <p:cNvPr id="199" name="Google Shape;199;p25"/>
          <p:cNvSpPr txBox="1"/>
          <p:nvPr>
            <p:ph idx="1" type="body"/>
          </p:nvPr>
        </p:nvSpPr>
        <p:spPr>
          <a:xfrm>
            <a:off x="311700" y="1140700"/>
            <a:ext cx="8520600" cy="69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accent5"/>
                </a:solidFill>
                <a:latin typeface="Century Gothic"/>
                <a:ea typeface="Century Gothic"/>
                <a:cs typeface="Century Gothic"/>
                <a:sym typeface="Century Gothic"/>
              </a:rPr>
              <a:t>Cross-correlation maps</a:t>
            </a:r>
            <a:r>
              <a:rPr lang="en" sz="1300">
                <a:solidFill>
                  <a:schemeClr val="dk1"/>
                </a:solidFill>
                <a:latin typeface="Century Gothic"/>
                <a:ea typeface="Century Gothic"/>
                <a:cs typeface="Century Gothic"/>
                <a:sym typeface="Century Gothic"/>
              </a:rPr>
              <a:t> (CCMs) depict Spearman rank-order correlations (Spearman rank order correlation coefficients) between various weather factors and the presence of the WNV virus.</a:t>
            </a:r>
            <a:endParaRPr sz="1300">
              <a:solidFill>
                <a:schemeClr val="dk1"/>
              </a:solidFill>
              <a:latin typeface="Century Gothic"/>
              <a:ea typeface="Century Gothic"/>
              <a:cs typeface="Century Gothic"/>
              <a:sym typeface="Century Gothic"/>
            </a:endParaRPr>
          </a:p>
          <a:p>
            <a:pPr indent="0" lvl="0" marL="0" rtl="0" algn="l">
              <a:spcBef>
                <a:spcPts val="1600"/>
              </a:spcBef>
              <a:spcAft>
                <a:spcPts val="1600"/>
              </a:spcAft>
              <a:buNone/>
            </a:pPr>
            <a:r>
              <a:t/>
            </a:r>
            <a:endParaRPr sz="1300">
              <a:solidFill>
                <a:schemeClr val="dk1"/>
              </a:solidFill>
              <a:latin typeface="Century Gothic"/>
              <a:ea typeface="Century Gothic"/>
              <a:cs typeface="Century Gothic"/>
              <a:sym typeface="Century Gothic"/>
            </a:endParaRPr>
          </a:p>
        </p:txBody>
      </p:sp>
      <p:sp>
        <p:nvSpPr>
          <p:cNvPr id="200" name="Google Shape;200;p25"/>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Which weather features are the most predictive?</a:t>
            </a:r>
            <a:endParaRPr/>
          </a:p>
        </p:txBody>
      </p:sp>
      <p:sp>
        <p:nvSpPr>
          <p:cNvPr id="201" name="Google Shape;201;p25"/>
          <p:cNvSpPr/>
          <p:nvPr/>
        </p:nvSpPr>
        <p:spPr>
          <a:xfrm>
            <a:off x="6156275" y="1962275"/>
            <a:ext cx="2144400" cy="288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Century Gothic"/>
                <a:ea typeface="Century Gothic"/>
                <a:cs typeface="Century Gothic"/>
                <a:sym typeface="Century Gothic"/>
              </a:rPr>
              <a:t>Time Lag 1:</a:t>
            </a:r>
            <a:r>
              <a:rPr lang="en" sz="1200">
                <a:solidFill>
                  <a:schemeClr val="dk1"/>
                </a:solidFill>
                <a:latin typeface="Century Gothic"/>
                <a:ea typeface="Century Gothic"/>
                <a:cs typeface="Century Gothic"/>
                <a:sym typeface="Century Gothic"/>
              </a:rPr>
              <a:t> Start week for averaged data</a:t>
            </a:r>
            <a:endParaRPr sz="12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2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rPr b="1" lang="en" sz="1200">
                <a:solidFill>
                  <a:schemeClr val="dk1"/>
                </a:solidFill>
                <a:latin typeface="Century Gothic"/>
                <a:ea typeface="Century Gothic"/>
                <a:cs typeface="Century Gothic"/>
                <a:sym typeface="Century Gothic"/>
              </a:rPr>
              <a:t>Time Lag 2:</a:t>
            </a:r>
            <a:r>
              <a:rPr lang="en" sz="1200">
                <a:solidFill>
                  <a:schemeClr val="dk1"/>
                </a:solidFill>
                <a:latin typeface="Century Gothic"/>
                <a:ea typeface="Century Gothic"/>
                <a:cs typeface="Century Gothic"/>
                <a:sym typeface="Century Gothic"/>
              </a:rPr>
              <a:t> End week</a:t>
            </a:r>
            <a:endParaRPr sz="12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rPr lang="en" sz="1200">
                <a:solidFill>
                  <a:schemeClr val="dk1"/>
                </a:solidFill>
                <a:latin typeface="Century Gothic"/>
                <a:ea typeface="Century Gothic"/>
                <a:cs typeface="Century Gothic"/>
                <a:sym typeface="Century Gothic"/>
              </a:rPr>
              <a:t>for averaged data</a:t>
            </a:r>
            <a:endParaRPr sz="12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2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rPr lang="en" sz="1200">
                <a:solidFill>
                  <a:schemeClr val="dk1"/>
                </a:solidFill>
                <a:latin typeface="Century Gothic"/>
                <a:ea typeface="Century Gothic"/>
                <a:cs typeface="Century Gothic"/>
                <a:sym typeface="Century Gothic"/>
              </a:rPr>
              <a:t>This graph illustrates that the temperature averaged across </a:t>
            </a:r>
            <a:r>
              <a:rPr b="1" lang="en" sz="1200">
                <a:solidFill>
                  <a:schemeClr val="accent5"/>
                </a:solidFill>
                <a:latin typeface="Century Gothic"/>
                <a:ea typeface="Century Gothic"/>
                <a:cs typeface="Century Gothic"/>
                <a:sym typeface="Century Gothic"/>
              </a:rPr>
              <a:t>the past eight weeks </a:t>
            </a:r>
            <a:r>
              <a:rPr lang="en" sz="1200">
                <a:solidFill>
                  <a:srgbClr val="FFFFFF"/>
                </a:solidFill>
                <a:latin typeface="Century Gothic"/>
                <a:ea typeface="Century Gothic"/>
                <a:cs typeface="Century Gothic"/>
                <a:sym typeface="Century Gothic"/>
              </a:rPr>
              <a:t>has the highest correlation to the WNV presence.</a:t>
            </a:r>
            <a:endParaRPr sz="1200">
              <a:solidFill>
                <a:srgbClr val="FFFFFF"/>
              </a:solidFill>
              <a:latin typeface="Century Gothic"/>
              <a:ea typeface="Century Gothic"/>
              <a:cs typeface="Century Gothic"/>
              <a:sym typeface="Century Gothic"/>
            </a:endParaRPr>
          </a:p>
        </p:txBody>
      </p:sp>
      <p:pic>
        <p:nvPicPr>
          <p:cNvPr id="202" name="Google Shape;202;p25"/>
          <p:cNvPicPr preferRelativeResize="0"/>
          <p:nvPr/>
        </p:nvPicPr>
        <p:blipFill>
          <a:blip r:embed="rId3">
            <a:alphaModFix/>
          </a:blip>
          <a:stretch>
            <a:fillRect/>
          </a:stretch>
        </p:blipFill>
        <p:spPr>
          <a:xfrm>
            <a:off x="694625" y="1840288"/>
            <a:ext cx="4732000" cy="3026175"/>
          </a:xfrm>
          <a:prstGeom prst="rect">
            <a:avLst/>
          </a:prstGeom>
          <a:noFill/>
          <a:ln>
            <a:noFill/>
          </a:ln>
        </p:spPr>
      </p:pic>
      <p:sp>
        <p:nvSpPr>
          <p:cNvPr id="203" name="Google Shape;203;p25"/>
          <p:cNvSpPr/>
          <p:nvPr/>
        </p:nvSpPr>
        <p:spPr>
          <a:xfrm>
            <a:off x="4162159" y="4166609"/>
            <a:ext cx="335100" cy="277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26"/>
          <p:cNvPicPr preferRelativeResize="0"/>
          <p:nvPr/>
        </p:nvPicPr>
        <p:blipFill>
          <a:blip r:embed="rId3">
            <a:alphaModFix/>
          </a:blip>
          <a:stretch>
            <a:fillRect/>
          </a:stretch>
        </p:blipFill>
        <p:spPr>
          <a:xfrm>
            <a:off x="4863575" y="1452750"/>
            <a:ext cx="3691053" cy="2535600"/>
          </a:xfrm>
          <a:prstGeom prst="rect">
            <a:avLst/>
          </a:prstGeom>
          <a:noFill/>
          <a:ln>
            <a:noFill/>
          </a:ln>
        </p:spPr>
      </p:pic>
      <p:sp>
        <p:nvSpPr>
          <p:cNvPr id="209" name="Google Shape;209;p26"/>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Weather Cross-correlation w/ WNV Presence</a:t>
            </a:r>
            <a:endParaRPr/>
          </a:p>
        </p:txBody>
      </p:sp>
      <p:sp>
        <p:nvSpPr>
          <p:cNvPr id="210" name="Google Shape;210;p26"/>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features did we shortlist?</a:t>
            </a:r>
            <a:endParaRPr/>
          </a:p>
        </p:txBody>
      </p:sp>
      <p:sp>
        <p:nvSpPr>
          <p:cNvPr id="211" name="Google Shape;211;p26"/>
          <p:cNvSpPr/>
          <p:nvPr/>
        </p:nvSpPr>
        <p:spPr>
          <a:xfrm>
            <a:off x="545000" y="3988350"/>
            <a:ext cx="3650700" cy="39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Daylight Hours: avglight_week8_8, avglight_week1_1</a:t>
            </a:r>
            <a:endParaRPr sz="13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1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100">
              <a:solidFill>
                <a:schemeClr val="dk1"/>
              </a:solidFill>
              <a:latin typeface="Century Gothic"/>
              <a:ea typeface="Century Gothic"/>
              <a:cs typeface="Century Gothic"/>
              <a:sym typeface="Century Gothic"/>
            </a:endParaRPr>
          </a:p>
        </p:txBody>
      </p:sp>
      <p:sp>
        <p:nvSpPr>
          <p:cNvPr id="212" name="Google Shape;212;p26"/>
          <p:cNvSpPr/>
          <p:nvPr/>
        </p:nvSpPr>
        <p:spPr>
          <a:xfrm>
            <a:off x="7580425" y="1950900"/>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6"/>
          <p:cNvSpPr/>
          <p:nvPr/>
        </p:nvSpPr>
        <p:spPr>
          <a:xfrm>
            <a:off x="4944325" y="3988350"/>
            <a:ext cx="3650700" cy="68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Humidity</a:t>
            </a:r>
            <a:r>
              <a:rPr lang="en" sz="1300">
                <a:solidFill>
                  <a:schemeClr val="dk1"/>
                </a:solidFill>
                <a:latin typeface="Century Gothic"/>
                <a:ea typeface="Century Gothic"/>
                <a:cs typeface="Century Gothic"/>
                <a:sym typeface="Century Gothic"/>
              </a:rPr>
              <a:t>: </a:t>
            </a:r>
            <a:r>
              <a:rPr lang="en" sz="1300">
                <a:solidFill>
                  <a:schemeClr val="dk1"/>
                </a:solidFill>
                <a:latin typeface="Century Gothic"/>
                <a:ea typeface="Century Gothic"/>
                <a:cs typeface="Century Gothic"/>
                <a:sym typeface="Century Gothic"/>
              </a:rPr>
              <a:t>avghumid_week7_8,</a:t>
            </a:r>
            <a:endParaRPr sz="13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avghumid_week1_2, avghumid_week3_6</a:t>
            </a:r>
            <a:endParaRPr sz="1300">
              <a:solidFill>
                <a:schemeClr val="dk1"/>
              </a:solidFill>
              <a:latin typeface="Century Gothic"/>
              <a:ea typeface="Century Gothic"/>
              <a:cs typeface="Century Gothic"/>
              <a:sym typeface="Century Gothic"/>
            </a:endParaRPr>
          </a:p>
        </p:txBody>
      </p:sp>
      <p:sp>
        <p:nvSpPr>
          <p:cNvPr id="214" name="Google Shape;214;p26"/>
          <p:cNvSpPr/>
          <p:nvPr/>
        </p:nvSpPr>
        <p:spPr>
          <a:xfrm>
            <a:off x="5786325" y="338917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6"/>
          <p:cNvSpPr/>
          <p:nvPr/>
        </p:nvSpPr>
        <p:spPr>
          <a:xfrm>
            <a:off x="6988675" y="291632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6" name="Google Shape;216;p26"/>
          <p:cNvPicPr preferRelativeResize="0"/>
          <p:nvPr/>
        </p:nvPicPr>
        <p:blipFill>
          <a:blip r:embed="rId4">
            <a:alphaModFix/>
          </a:blip>
          <a:stretch>
            <a:fillRect/>
          </a:stretch>
        </p:blipFill>
        <p:spPr>
          <a:xfrm>
            <a:off x="406825" y="1452752"/>
            <a:ext cx="4063257" cy="2535600"/>
          </a:xfrm>
          <a:prstGeom prst="rect">
            <a:avLst/>
          </a:prstGeom>
          <a:noFill/>
          <a:ln>
            <a:noFill/>
          </a:ln>
        </p:spPr>
      </p:pic>
      <p:sp>
        <p:nvSpPr>
          <p:cNvPr id="217" name="Google Shape;217;p26"/>
          <p:cNvSpPr/>
          <p:nvPr/>
        </p:nvSpPr>
        <p:spPr>
          <a:xfrm>
            <a:off x="3302532" y="1744561"/>
            <a:ext cx="288900" cy="2121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6"/>
          <p:cNvSpPr/>
          <p:nvPr/>
        </p:nvSpPr>
        <p:spPr>
          <a:xfrm>
            <a:off x="1272507" y="3383386"/>
            <a:ext cx="288900" cy="2121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p27"/>
          <p:cNvPicPr preferRelativeResize="0"/>
          <p:nvPr/>
        </p:nvPicPr>
        <p:blipFill>
          <a:blip r:embed="rId3">
            <a:alphaModFix/>
          </a:blip>
          <a:stretch>
            <a:fillRect/>
          </a:stretch>
        </p:blipFill>
        <p:spPr>
          <a:xfrm>
            <a:off x="4716100" y="1429138"/>
            <a:ext cx="3914325" cy="2582813"/>
          </a:xfrm>
          <a:prstGeom prst="rect">
            <a:avLst/>
          </a:prstGeom>
          <a:noFill/>
          <a:ln>
            <a:noFill/>
          </a:ln>
        </p:spPr>
      </p:pic>
      <p:pic>
        <p:nvPicPr>
          <p:cNvPr id="224" name="Google Shape;224;p27"/>
          <p:cNvPicPr preferRelativeResize="0"/>
          <p:nvPr/>
        </p:nvPicPr>
        <p:blipFill>
          <a:blip r:embed="rId4">
            <a:alphaModFix/>
          </a:blip>
          <a:stretch>
            <a:fillRect/>
          </a:stretch>
        </p:blipFill>
        <p:spPr>
          <a:xfrm>
            <a:off x="423125" y="1452750"/>
            <a:ext cx="3914336" cy="2535600"/>
          </a:xfrm>
          <a:prstGeom prst="rect">
            <a:avLst/>
          </a:prstGeom>
          <a:noFill/>
          <a:ln>
            <a:noFill/>
          </a:ln>
        </p:spPr>
      </p:pic>
      <p:sp>
        <p:nvSpPr>
          <p:cNvPr id="225" name="Google Shape;225;p27"/>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Weather Cross-correlation w/ WNV Presence</a:t>
            </a:r>
            <a:endParaRPr/>
          </a:p>
        </p:txBody>
      </p:sp>
      <p:sp>
        <p:nvSpPr>
          <p:cNvPr id="226" name="Google Shape;226;p27"/>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features did we shortlist?</a:t>
            </a:r>
            <a:endParaRPr/>
          </a:p>
        </p:txBody>
      </p:sp>
      <p:sp>
        <p:nvSpPr>
          <p:cNvPr id="227" name="Google Shape;227;p27"/>
          <p:cNvSpPr/>
          <p:nvPr/>
        </p:nvSpPr>
        <p:spPr>
          <a:xfrm>
            <a:off x="1199200" y="336657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7"/>
          <p:cNvSpPr/>
          <p:nvPr/>
        </p:nvSpPr>
        <p:spPr>
          <a:xfrm>
            <a:off x="545000" y="3988350"/>
            <a:ext cx="3650700" cy="39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Precipitation</a:t>
            </a:r>
            <a:r>
              <a:rPr lang="en" sz="1300">
                <a:solidFill>
                  <a:schemeClr val="dk1"/>
                </a:solidFill>
                <a:latin typeface="Century Gothic"/>
                <a:ea typeface="Century Gothic"/>
                <a:cs typeface="Century Gothic"/>
                <a:sym typeface="Century Gothic"/>
              </a:rPr>
              <a:t>: avgrain_week1_1, avgrain_week3_7 </a:t>
            </a:r>
            <a:endParaRPr sz="13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1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100">
              <a:solidFill>
                <a:schemeClr val="dk1"/>
              </a:solidFill>
              <a:latin typeface="Century Gothic"/>
              <a:ea typeface="Century Gothic"/>
              <a:cs typeface="Century Gothic"/>
              <a:sym typeface="Century Gothic"/>
            </a:endParaRPr>
          </a:p>
        </p:txBody>
      </p:sp>
      <p:sp>
        <p:nvSpPr>
          <p:cNvPr id="229" name="Google Shape;229;p27"/>
          <p:cNvSpPr/>
          <p:nvPr/>
        </p:nvSpPr>
        <p:spPr>
          <a:xfrm>
            <a:off x="7580425" y="1950900"/>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7"/>
          <p:cNvSpPr/>
          <p:nvPr/>
        </p:nvSpPr>
        <p:spPr>
          <a:xfrm>
            <a:off x="4944325" y="3988350"/>
            <a:ext cx="3650700" cy="68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Humidity: </a:t>
            </a:r>
            <a:r>
              <a:rPr lang="en" sz="1300">
                <a:solidFill>
                  <a:schemeClr val="dk1"/>
                </a:solidFill>
                <a:latin typeface="Century Gothic"/>
                <a:ea typeface="Century Gothic"/>
                <a:cs typeface="Century Gothic"/>
                <a:sym typeface="Century Gothic"/>
              </a:rPr>
              <a:t>avgwind_week5_7, avgwind_week1_4</a:t>
            </a:r>
            <a:endParaRPr sz="1300">
              <a:solidFill>
                <a:schemeClr val="dk1"/>
              </a:solidFill>
              <a:latin typeface="Century Gothic"/>
              <a:ea typeface="Century Gothic"/>
              <a:cs typeface="Century Gothic"/>
              <a:sym typeface="Century Gothic"/>
            </a:endParaRPr>
          </a:p>
        </p:txBody>
      </p:sp>
      <p:sp>
        <p:nvSpPr>
          <p:cNvPr id="231" name="Google Shape;231;p27"/>
          <p:cNvSpPr/>
          <p:nvPr/>
        </p:nvSpPr>
        <p:spPr>
          <a:xfrm>
            <a:off x="5786325" y="338917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7"/>
          <p:cNvSpPr/>
          <p:nvPr/>
        </p:nvSpPr>
        <p:spPr>
          <a:xfrm>
            <a:off x="6988675" y="291632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7"/>
          <p:cNvSpPr/>
          <p:nvPr/>
        </p:nvSpPr>
        <p:spPr>
          <a:xfrm>
            <a:off x="2955975" y="288192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Part III</a:t>
            </a:r>
            <a:endParaRPr b="1"/>
          </a:p>
          <a:p>
            <a:pPr indent="0" lvl="0" marL="0" rtl="0" algn="l">
              <a:spcBef>
                <a:spcPts val="0"/>
              </a:spcBef>
              <a:spcAft>
                <a:spcPts val="0"/>
              </a:spcAft>
              <a:buNone/>
            </a:pPr>
            <a:r>
              <a:rPr lang="en" sz="4500"/>
              <a:t>Data Modelling</a:t>
            </a:r>
            <a:endParaRPr sz="4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9"/>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modelling</a:t>
            </a:r>
            <a:endParaRPr/>
          </a:p>
        </p:txBody>
      </p:sp>
      <p:sp>
        <p:nvSpPr>
          <p:cNvPr id="244" name="Google Shape;244;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FFFFFF"/>
              </a:buClr>
              <a:buSzPts val="1700"/>
              <a:buFont typeface="Century Gothic"/>
              <a:buChar char="●"/>
            </a:pPr>
            <a:r>
              <a:rPr lang="en" sz="1700">
                <a:solidFill>
                  <a:srgbClr val="FFFFFF"/>
                </a:solidFill>
                <a:latin typeface="Century Gothic"/>
                <a:ea typeface="Century Gothic"/>
                <a:cs typeface="Century Gothic"/>
                <a:sym typeface="Century Gothic"/>
              </a:rPr>
              <a:t>The no recurrence model would validate on the train data with a 95% accuracy rate. </a:t>
            </a:r>
            <a:r>
              <a:rPr b="1" lang="en" sz="1700">
                <a:solidFill>
                  <a:srgbClr val="FFFFFF"/>
                </a:solidFill>
                <a:latin typeface="Century Gothic"/>
                <a:ea typeface="Century Gothic"/>
                <a:cs typeface="Century Gothic"/>
                <a:sym typeface="Century Gothic"/>
              </a:rPr>
              <a:t>Is this constructive?</a:t>
            </a:r>
            <a:endParaRPr b="1" sz="1700">
              <a:solidFill>
                <a:srgbClr val="FFFFFF"/>
              </a:solidFill>
              <a:latin typeface="Century Gothic"/>
              <a:ea typeface="Century Gothic"/>
              <a:cs typeface="Century Gothic"/>
              <a:sym typeface="Century Gothic"/>
            </a:endParaRPr>
          </a:p>
          <a:p>
            <a:pPr indent="-336550" lvl="0" marL="457200" rtl="0" algn="l">
              <a:spcBef>
                <a:spcPts val="0"/>
              </a:spcBef>
              <a:spcAft>
                <a:spcPts val="0"/>
              </a:spcAft>
              <a:buClr>
                <a:srgbClr val="FFFFFF"/>
              </a:buClr>
              <a:buSzPts val="1700"/>
              <a:buFont typeface="Century Gothic"/>
              <a:buChar char="●"/>
            </a:pPr>
            <a:r>
              <a:rPr lang="en" sz="1700">
                <a:solidFill>
                  <a:srgbClr val="FFFFFF"/>
                </a:solidFill>
                <a:latin typeface="Century Gothic"/>
                <a:ea typeface="Century Gothic"/>
                <a:cs typeface="Century Gothic"/>
                <a:sym typeface="Century Gothic"/>
              </a:rPr>
              <a:t>Given that the aim is to predict where the west nile virus might occur, i</a:t>
            </a:r>
            <a:r>
              <a:rPr lang="en" sz="1700">
                <a:solidFill>
                  <a:srgbClr val="FFFFFF"/>
                </a:solidFill>
                <a:latin typeface="Century Gothic"/>
                <a:ea typeface="Century Gothic"/>
                <a:cs typeface="Century Gothic"/>
                <a:sym typeface="Century Gothic"/>
              </a:rPr>
              <a:t>n this situation, we are looking for a model that picks out as many positive predictions as possible.</a:t>
            </a:r>
            <a:endParaRPr sz="1700">
              <a:solidFill>
                <a:srgbClr val="FFFFFF"/>
              </a:solidFill>
              <a:latin typeface="Century Gothic"/>
              <a:ea typeface="Century Gothic"/>
              <a:cs typeface="Century Gothic"/>
              <a:sym typeface="Century Gothic"/>
            </a:endParaRPr>
          </a:p>
          <a:p>
            <a:pPr indent="-336550" lvl="0" marL="457200" rtl="0" algn="l">
              <a:spcBef>
                <a:spcPts val="0"/>
              </a:spcBef>
              <a:spcAft>
                <a:spcPts val="0"/>
              </a:spcAft>
              <a:buClr>
                <a:srgbClr val="FFFFFF"/>
              </a:buClr>
              <a:buSzPts val="1700"/>
              <a:buFont typeface="Century Gothic"/>
              <a:buChar char="●"/>
            </a:pPr>
            <a:r>
              <a:rPr lang="en" sz="1700">
                <a:solidFill>
                  <a:srgbClr val="FFFFFF"/>
                </a:solidFill>
                <a:latin typeface="Century Gothic"/>
                <a:ea typeface="Century Gothic"/>
                <a:cs typeface="Century Gothic"/>
                <a:sym typeface="Century Gothic"/>
              </a:rPr>
              <a:t>Sensitivity (SN) is calculated as the number of correct positive predictions divided by the total number of positives. It is also called recall (REC) or true positive rate (TPR). </a:t>
            </a:r>
            <a:endParaRPr sz="1700">
              <a:solidFill>
                <a:srgbClr val="FFFFFF"/>
              </a:solidFill>
              <a:latin typeface="Century Gothic"/>
              <a:ea typeface="Century Gothic"/>
              <a:cs typeface="Century Gothic"/>
              <a:sym typeface="Century Gothic"/>
            </a:endParaRPr>
          </a:p>
          <a:p>
            <a:pPr indent="-336550" lvl="0" marL="457200" rtl="0" algn="l">
              <a:spcBef>
                <a:spcPts val="0"/>
              </a:spcBef>
              <a:spcAft>
                <a:spcPts val="0"/>
              </a:spcAft>
              <a:buClr>
                <a:srgbClr val="FFFFFF"/>
              </a:buClr>
              <a:buSzPts val="1700"/>
              <a:buFont typeface="Century Gothic"/>
              <a:buChar char="●"/>
            </a:pPr>
            <a:r>
              <a:rPr lang="en" sz="1700">
                <a:solidFill>
                  <a:srgbClr val="FFFFFF"/>
                </a:solidFill>
                <a:latin typeface="Century Gothic"/>
                <a:ea typeface="Century Gothic"/>
                <a:cs typeface="Century Gothic"/>
                <a:sym typeface="Century Gothic"/>
              </a:rPr>
              <a:t>T</a:t>
            </a:r>
            <a:r>
              <a:rPr lang="en" sz="1700">
                <a:solidFill>
                  <a:srgbClr val="FFFFFF"/>
                </a:solidFill>
                <a:latin typeface="Century Gothic"/>
                <a:ea typeface="Century Gothic"/>
                <a:cs typeface="Century Gothic"/>
                <a:sym typeface="Century Gothic"/>
              </a:rPr>
              <a:t>he best metric to maximise might then be the recall, or sensitivity rate.  </a:t>
            </a:r>
            <a:endParaRPr sz="1700">
              <a:solidFill>
                <a:srgbClr val="FFFFFF"/>
              </a:solidFill>
              <a:latin typeface="Century Gothic"/>
              <a:ea typeface="Century Gothic"/>
              <a:cs typeface="Century Gothic"/>
              <a:sym typeface="Century Gothic"/>
            </a:endParaRPr>
          </a:p>
          <a:p>
            <a:pPr indent="0" lvl="0" marL="0" rtl="0" algn="l">
              <a:spcBef>
                <a:spcPts val="1600"/>
              </a:spcBef>
              <a:spcAft>
                <a:spcPts val="1600"/>
              </a:spcAft>
              <a:buNone/>
            </a:pPr>
            <a:r>
              <a:t/>
            </a:r>
            <a:endParaRPr sz="1500">
              <a:solidFill>
                <a:srgbClr val="FFFFFF"/>
              </a:solidFill>
              <a:latin typeface="Century Gothic"/>
              <a:ea typeface="Century Gothic"/>
              <a:cs typeface="Century Gothic"/>
              <a:sym typeface="Century Gothic"/>
            </a:endParaRPr>
          </a:p>
        </p:txBody>
      </p:sp>
      <p:sp>
        <p:nvSpPr>
          <p:cNvPr id="245" name="Google Shape;245;p29"/>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the baseline model?</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0"/>
          <p:cNvSpPr txBox="1"/>
          <p:nvPr>
            <p:ph type="title"/>
          </p:nvPr>
        </p:nvSpPr>
        <p:spPr>
          <a:xfrm>
            <a:off x="311700" y="187125"/>
            <a:ext cx="8520600" cy="38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Which is the best performing model?</a:t>
            </a:r>
            <a:endParaRPr sz="2000"/>
          </a:p>
        </p:txBody>
      </p:sp>
      <p:sp>
        <p:nvSpPr>
          <p:cNvPr id="251" name="Google Shape;251;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2" name="Google Shape;252;p30"/>
          <p:cNvPicPr preferRelativeResize="0"/>
          <p:nvPr/>
        </p:nvPicPr>
        <p:blipFill>
          <a:blip r:embed="rId3">
            <a:alphaModFix/>
          </a:blip>
          <a:stretch>
            <a:fillRect/>
          </a:stretch>
        </p:blipFill>
        <p:spPr>
          <a:xfrm>
            <a:off x="901177" y="676336"/>
            <a:ext cx="7341650" cy="436867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1"/>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closer look at the best performing model</a:t>
            </a:r>
            <a:endParaRPr/>
          </a:p>
        </p:txBody>
      </p:sp>
      <p:sp>
        <p:nvSpPr>
          <p:cNvPr id="258" name="Google Shape;258;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9" name="Google Shape;259;p31"/>
          <p:cNvPicPr preferRelativeResize="0"/>
          <p:nvPr/>
        </p:nvPicPr>
        <p:blipFill>
          <a:blip r:embed="rId3">
            <a:alphaModFix/>
          </a:blip>
          <a:stretch>
            <a:fillRect/>
          </a:stretch>
        </p:blipFill>
        <p:spPr>
          <a:xfrm>
            <a:off x="147700" y="1152475"/>
            <a:ext cx="8848599" cy="3694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Problem</a:t>
            </a:r>
            <a:endParaRPr/>
          </a:p>
        </p:txBody>
      </p:sp>
      <p:sp>
        <p:nvSpPr>
          <p:cNvPr id="63" name="Google Shape;63;p14"/>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are we trying to solve?</a:t>
            </a:r>
            <a:endParaRPr/>
          </a:p>
        </p:txBody>
      </p:sp>
      <p:pic>
        <p:nvPicPr>
          <p:cNvPr id="64" name="Google Shape;64;p14"/>
          <p:cNvPicPr preferRelativeResize="0"/>
          <p:nvPr/>
        </p:nvPicPr>
        <p:blipFill>
          <a:blip r:embed="rId3">
            <a:alphaModFix/>
          </a:blip>
          <a:stretch>
            <a:fillRect/>
          </a:stretch>
        </p:blipFill>
        <p:spPr>
          <a:xfrm>
            <a:off x="932250" y="1833563"/>
            <a:ext cx="1480525" cy="1513875"/>
          </a:xfrm>
          <a:prstGeom prst="rect">
            <a:avLst/>
          </a:prstGeom>
          <a:noFill/>
          <a:ln>
            <a:noFill/>
          </a:ln>
        </p:spPr>
      </p:pic>
      <p:sp>
        <p:nvSpPr>
          <p:cNvPr id="65" name="Google Shape;65;p14"/>
          <p:cNvSpPr/>
          <p:nvPr/>
        </p:nvSpPr>
        <p:spPr>
          <a:xfrm>
            <a:off x="122412" y="1529075"/>
            <a:ext cx="31002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Cambria"/>
                <a:ea typeface="Cambria"/>
                <a:cs typeface="Cambria"/>
                <a:sym typeface="Cambria"/>
              </a:rPr>
              <a:t>Who are we?</a:t>
            </a:r>
            <a:endParaRPr b="1" sz="1600">
              <a:solidFill>
                <a:srgbClr val="FFFFFF"/>
              </a:solidFill>
              <a:latin typeface="Cambria"/>
              <a:ea typeface="Cambria"/>
              <a:cs typeface="Cambria"/>
              <a:sym typeface="Cambria"/>
            </a:endParaRPr>
          </a:p>
        </p:txBody>
      </p:sp>
      <p:grpSp>
        <p:nvGrpSpPr>
          <p:cNvPr id="66" name="Google Shape;66;p14"/>
          <p:cNvGrpSpPr/>
          <p:nvPr/>
        </p:nvGrpSpPr>
        <p:grpSpPr>
          <a:xfrm>
            <a:off x="2374275" y="2108650"/>
            <a:ext cx="1392600" cy="539150"/>
            <a:chOff x="2811075" y="2239825"/>
            <a:chExt cx="1392600" cy="539150"/>
          </a:xfrm>
        </p:grpSpPr>
        <p:sp>
          <p:nvSpPr>
            <p:cNvPr id="67" name="Google Shape;67;p14"/>
            <p:cNvSpPr/>
            <p:nvPr/>
          </p:nvSpPr>
          <p:spPr>
            <a:xfrm>
              <a:off x="2811075" y="2239825"/>
              <a:ext cx="13926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Cambria"/>
                  <a:ea typeface="Cambria"/>
                  <a:cs typeface="Cambria"/>
                  <a:sym typeface="Cambria"/>
                </a:rPr>
                <a:t>Key Project </a:t>
              </a:r>
              <a:endParaRPr b="1" sz="1200">
                <a:solidFill>
                  <a:srgbClr val="FFFFFF"/>
                </a:solidFill>
                <a:latin typeface="Cambria"/>
                <a:ea typeface="Cambria"/>
                <a:cs typeface="Cambria"/>
                <a:sym typeface="Cambria"/>
              </a:endParaRPr>
            </a:p>
            <a:p>
              <a:pPr indent="0" lvl="0" marL="0" rtl="0" algn="l">
                <a:spcBef>
                  <a:spcPts val="0"/>
                </a:spcBef>
                <a:spcAft>
                  <a:spcPts val="0"/>
                </a:spcAft>
                <a:buNone/>
              </a:pPr>
              <a:r>
                <a:t/>
              </a:r>
              <a:endParaRPr b="1" sz="1200">
                <a:solidFill>
                  <a:srgbClr val="FFFFFF"/>
                </a:solidFill>
                <a:latin typeface="Cambria"/>
                <a:ea typeface="Cambria"/>
                <a:cs typeface="Cambria"/>
                <a:sym typeface="Cambria"/>
              </a:endParaRPr>
            </a:p>
          </p:txBody>
        </p:sp>
        <p:sp>
          <p:nvSpPr>
            <p:cNvPr id="68" name="Google Shape;68;p14"/>
            <p:cNvSpPr/>
            <p:nvPr/>
          </p:nvSpPr>
          <p:spPr>
            <a:xfrm>
              <a:off x="3167025" y="2474475"/>
              <a:ext cx="680700" cy="3045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14"/>
          <p:cNvSpPr txBox="1"/>
          <p:nvPr/>
        </p:nvSpPr>
        <p:spPr>
          <a:xfrm>
            <a:off x="455775" y="3446575"/>
            <a:ext cx="2241000" cy="1234500"/>
          </a:xfrm>
          <a:prstGeom prst="rect">
            <a:avLst/>
          </a:prstGeom>
          <a:noFill/>
          <a:ln>
            <a:noFill/>
          </a:ln>
        </p:spPr>
        <p:txBody>
          <a:bodyPr anchorCtr="0" anchor="t" bIns="91425" lIns="91425" spcFirstLastPara="1" rIns="91425" wrap="square" tIns="91425">
            <a:noAutofit/>
          </a:bodyPr>
          <a:lstStyle/>
          <a:p>
            <a:pPr indent="-285750" lvl="0" marL="457200" rtl="0" algn="l">
              <a:spcBef>
                <a:spcPts val="0"/>
              </a:spcBef>
              <a:spcAft>
                <a:spcPts val="0"/>
              </a:spcAft>
              <a:buClr>
                <a:srgbClr val="FFFFFF"/>
              </a:buClr>
              <a:buSzPts val="900"/>
              <a:buFont typeface="Century Gothic"/>
              <a:buChar char="●"/>
            </a:pPr>
            <a:r>
              <a:rPr lang="en" sz="900">
                <a:solidFill>
                  <a:srgbClr val="FFFFFF"/>
                </a:solidFill>
                <a:latin typeface="Century Gothic"/>
                <a:ea typeface="Century Gothic"/>
                <a:cs typeface="Century Gothic"/>
                <a:sym typeface="Century Gothic"/>
              </a:rPr>
              <a:t>Data Science Team within the </a:t>
            </a:r>
            <a:r>
              <a:rPr b="1" lang="en" sz="900">
                <a:solidFill>
                  <a:srgbClr val="FFFFFF"/>
                </a:solidFill>
                <a:latin typeface="Century Gothic"/>
                <a:ea typeface="Century Gothic"/>
                <a:cs typeface="Century Gothic"/>
                <a:sym typeface="Century Gothic"/>
              </a:rPr>
              <a:t>Disease and Treatment Agency </a:t>
            </a:r>
            <a:endParaRPr b="1" sz="900">
              <a:solidFill>
                <a:srgbClr val="FFFFFF"/>
              </a:solidFill>
              <a:latin typeface="Century Gothic"/>
              <a:ea typeface="Century Gothic"/>
              <a:cs typeface="Century Gothic"/>
              <a:sym typeface="Century Gothic"/>
            </a:endParaRPr>
          </a:p>
          <a:p>
            <a:pPr indent="-285750" lvl="0" marL="457200" rtl="0" algn="l">
              <a:spcBef>
                <a:spcPts val="0"/>
              </a:spcBef>
              <a:spcAft>
                <a:spcPts val="0"/>
              </a:spcAft>
              <a:buClr>
                <a:srgbClr val="FFFFFF"/>
              </a:buClr>
              <a:buSzPts val="900"/>
              <a:buFont typeface="Century Gothic"/>
              <a:buChar char="●"/>
            </a:pPr>
            <a:r>
              <a:rPr b="1" lang="en" sz="900">
                <a:solidFill>
                  <a:srgbClr val="FFFFFF"/>
                </a:solidFill>
                <a:latin typeface="Century Gothic"/>
                <a:ea typeface="Century Gothic"/>
                <a:cs typeface="Century Gothic"/>
                <a:sym typeface="Century Gothic"/>
              </a:rPr>
              <a:t>Focus area: </a:t>
            </a:r>
            <a:r>
              <a:rPr lang="en" sz="900">
                <a:solidFill>
                  <a:srgbClr val="FFFFFF"/>
                </a:solidFill>
                <a:latin typeface="Century Gothic"/>
                <a:ea typeface="Century Gothic"/>
                <a:cs typeface="Century Gothic"/>
                <a:sym typeface="Century Gothic"/>
              </a:rPr>
              <a:t>Chicago</a:t>
            </a:r>
            <a:endParaRPr sz="900">
              <a:solidFill>
                <a:srgbClr val="FFFFFF"/>
              </a:solidFill>
              <a:latin typeface="Century Gothic"/>
              <a:ea typeface="Century Gothic"/>
              <a:cs typeface="Century Gothic"/>
              <a:sym typeface="Century Gothic"/>
            </a:endParaRPr>
          </a:p>
        </p:txBody>
      </p:sp>
      <p:grpSp>
        <p:nvGrpSpPr>
          <p:cNvPr id="70" name="Google Shape;70;p14"/>
          <p:cNvGrpSpPr/>
          <p:nvPr/>
        </p:nvGrpSpPr>
        <p:grpSpPr>
          <a:xfrm>
            <a:off x="3522750" y="1555775"/>
            <a:ext cx="2098500" cy="3125300"/>
            <a:chOff x="3893075" y="1631975"/>
            <a:chExt cx="2098500" cy="3125300"/>
          </a:xfrm>
        </p:grpSpPr>
        <p:pic>
          <p:nvPicPr>
            <p:cNvPr id="71" name="Google Shape;71;p14"/>
            <p:cNvPicPr preferRelativeResize="0"/>
            <p:nvPr/>
          </p:nvPicPr>
          <p:blipFill rotWithShape="1">
            <a:blip r:embed="rId4">
              <a:alphaModFix/>
            </a:blip>
            <a:srcRect b="1456" l="27050" r="14270" t="1465"/>
            <a:stretch/>
          </p:blipFill>
          <p:spPr>
            <a:xfrm>
              <a:off x="4208825" y="1904700"/>
              <a:ext cx="1638000" cy="1524000"/>
            </a:xfrm>
            <a:prstGeom prst="rect">
              <a:avLst/>
            </a:prstGeom>
            <a:noFill/>
            <a:ln>
              <a:noFill/>
            </a:ln>
          </p:spPr>
        </p:pic>
        <p:sp>
          <p:nvSpPr>
            <p:cNvPr id="72" name="Google Shape;72;p14"/>
            <p:cNvSpPr/>
            <p:nvPr/>
          </p:nvSpPr>
          <p:spPr>
            <a:xfrm>
              <a:off x="4007075" y="1631975"/>
              <a:ext cx="18705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Cambria"/>
                  <a:ea typeface="Cambria"/>
                  <a:cs typeface="Cambria"/>
                  <a:sym typeface="Cambria"/>
                </a:rPr>
                <a:t>West Nile Virus</a:t>
              </a:r>
              <a:endParaRPr b="1" sz="1600">
                <a:solidFill>
                  <a:srgbClr val="FFFFFF"/>
                </a:solidFill>
                <a:latin typeface="Cambria"/>
                <a:ea typeface="Cambria"/>
                <a:cs typeface="Cambria"/>
                <a:sym typeface="Cambria"/>
              </a:endParaRPr>
            </a:p>
          </p:txBody>
        </p:sp>
        <p:sp>
          <p:nvSpPr>
            <p:cNvPr id="73" name="Google Shape;73;p14"/>
            <p:cNvSpPr txBox="1"/>
            <p:nvPr/>
          </p:nvSpPr>
          <p:spPr>
            <a:xfrm>
              <a:off x="3893075" y="3522775"/>
              <a:ext cx="2098500" cy="1234500"/>
            </a:xfrm>
            <a:prstGeom prst="rect">
              <a:avLst/>
            </a:prstGeom>
            <a:noFill/>
            <a:ln>
              <a:noFill/>
            </a:ln>
          </p:spPr>
          <p:txBody>
            <a:bodyPr anchorCtr="0" anchor="t" bIns="91425" lIns="91425" spcFirstLastPara="1" rIns="91425" wrap="square" tIns="91425">
              <a:noAutofit/>
            </a:bodyPr>
            <a:lstStyle/>
            <a:p>
              <a:pPr indent="-285750" lvl="0" marL="457200" rtl="0" algn="l">
                <a:spcBef>
                  <a:spcPts val="0"/>
                </a:spcBef>
                <a:spcAft>
                  <a:spcPts val="0"/>
                </a:spcAft>
                <a:buClr>
                  <a:srgbClr val="FFFFFF"/>
                </a:buClr>
                <a:buSzPts val="900"/>
                <a:buFont typeface="Century Gothic"/>
                <a:buChar char="●"/>
              </a:pPr>
              <a:r>
                <a:rPr lang="en" sz="900">
                  <a:solidFill>
                    <a:srgbClr val="FFFFFF"/>
                  </a:solidFill>
                  <a:latin typeface="Century Gothic"/>
                  <a:ea typeface="Century Gothic"/>
                  <a:cs typeface="Century Gothic"/>
                  <a:sym typeface="Century Gothic"/>
                </a:rPr>
                <a:t>West Nile Virus (WNV) has been prevalent in Windy City, Chicago, over the last few years.</a:t>
              </a:r>
              <a:endParaRPr sz="900">
                <a:solidFill>
                  <a:srgbClr val="FFFFFF"/>
                </a:solidFill>
                <a:latin typeface="Century Gothic"/>
                <a:ea typeface="Century Gothic"/>
                <a:cs typeface="Century Gothic"/>
                <a:sym typeface="Century Gothic"/>
              </a:endParaRPr>
            </a:p>
          </p:txBody>
        </p:sp>
      </p:grpSp>
      <p:sp>
        <p:nvSpPr>
          <p:cNvPr id="74" name="Google Shape;74;p14"/>
          <p:cNvSpPr txBox="1"/>
          <p:nvPr/>
        </p:nvSpPr>
        <p:spPr>
          <a:xfrm>
            <a:off x="6447225" y="1913975"/>
            <a:ext cx="2385000" cy="185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Century Gothic"/>
                <a:ea typeface="Century Gothic"/>
                <a:cs typeface="Century Gothic"/>
                <a:sym typeface="Century Gothic"/>
              </a:rPr>
              <a:t>To create a </a:t>
            </a:r>
            <a:r>
              <a:rPr b="1" lang="en" sz="1100">
                <a:solidFill>
                  <a:schemeClr val="accent5"/>
                </a:solidFill>
                <a:latin typeface="Century Gothic"/>
                <a:ea typeface="Century Gothic"/>
                <a:cs typeface="Century Gothic"/>
                <a:sym typeface="Century Gothic"/>
              </a:rPr>
              <a:t>predictive model</a:t>
            </a:r>
            <a:r>
              <a:rPr lang="en" sz="1100">
                <a:solidFill>
                  <a:schemeClr val="accent5"/>
                </a:solidFill>
                <a:latin typeface="Century Gothic"/>
                <a:ea typeface="Century Gothic"/>
                <a:cs typeface="Century Gothic"/>
                <a:sym typeface="Century Gothic"/>
              </a:rPr>
              <a:t> </a:t>
            </a:r>
            <a:r>
              <a:rPr lang="en" sz="1100">
                <a:solidFill>
                  <a:srgbClr val="FFFFFF"/>
                </a:solidFill>
                <a:latin typeface="Century Gothic"/>
                <a:ea typeface="Century Gothic"/>
                <a:cs typeface="Century Gothic"/>
                <a:sym typeface="Century Gothic"/>
              </a:rPr>
              <a:t>for us to identify the presence of WNV at different locations, time of year and other factors in Windy City.</a:t>
            </a:r>
            <a:endParaRPr sz="1100">
              <a:solidFill>
                <a:srgbClr val="FFFFFF"/>
              </a:solidFill>
              <a:latin typeface="Century Gothic"/>
              <a:ea typeface="Century Gothic"/>
              <a:cs typeface="Century Gothic"/>
              <a:sym typeface="Century Gothic"/>
            </a:endParaRPr>
          </a:p>
          <a:p>
            <a:pPr indent="-285750" lvl="0" marL="457200" rtl="0" algn="l">
              <a:spcBef>
                <a:spcPts val="1000"/>
              </a:spcBef>
              <a:spcAft>
                <a:spcPts val="0"/>
              </a:spcAft>
              <a:buClr>
                <a:srgbClr val="FFFFFF"/>
              </a:buClr>
              <a:buSzPts val="900"/>
              <a:buFont typeface="Century Gothic"/>
              <a:buChar char="●"/>
            </a:pPr>
            <a:r>
              <a:rPr lang="en" sz="900">
                <a:solidFill>
                  <a:srgbClr val="FFFFFF"/>
                </a:solidFill>
                <a:latin typeface="Century Gothic"/>
                <a:ea typeface="Century Gothic"/>
                <a:cs typeface="Century Gothic"/>
                <a:sym typeface="Century Gothic"/>
              </a:rPr>
              <a:t>Identify problem areas in Windy City ahead of time</a:t>
            </a:r>
            <a:endParaRPr sz="900">
              <a:solidFill>
                <a:srgbClr val="FFFFFF"/>
              </a:solidFill>
              <a:latin typeface="Century Gothic"/>
              <a:ea typeface="Century Gothic"/>
              <a:cs typeface="Century Gothic"/>
              <a:sym typeface="Century Gothic"/>
            </a:endParaRPr>
          </a:p>
          <a:p>
            <a:pPr indent="-285750" lvl="0" marL="457200" rtl="0" algn="l">
              <a:spcBef>
                <a:spcPts val="1000"/>
              </a:spcBef>
              <a:spcAft>
                <a:spcPts val="1000"/>
              </a:spcAft>
              <a:buClr>
                <a:srgbClr val="FFFFFF"/>
              </a:buClr>
              <a:buSzPts val="900"/>
              <a:buFont typeface="Century Gothic"/>
              <a:buChar char="●"/>
            </a:pPr>
            <a:r>
              <a:rPr lang="en" sz="900">
                <a:solidFill>
                  <a:srgbClr val="FFFFFF"/>
                </a:solidFill>
                <a:latin typeface="Century Gothic"/>
                <a:ea typeface="Century Gothic"/>
                <a:cs typeface="Century Gothic"/>
                <a:sym typeface="Century Gothic"/>
              </a:rPr>
              <a:t>Suggest suitable remedies to prevent the spread of West Nile Virus in the region</a:t>
            </a:r>
            <a:endParaRPr sz="900">
              <a:solidFill>
                <a:srgbClr val="FFFFFF"/>
              </a:solidFill>
              <a:latin typeface="Century Gothic"/>
              <a:ea typeface="Century Gothic"/>
              <a:cs typeface="Century Gothic"/>
              <a:sym typeface="Century Gothic"/>
            </a:endParaRPr>
          </a:p>
        </p:txBody>
      </p:sp>
      <p:sp>
        <p:nvSpPr>
          <p:cNvPr id="75" name="Google Shape;75;p14"/>
          <p:cNvSpPr/>
          <p:nvPr/>
        </p:nvSpPr>
        <p:spPr>
          <a:xfrm>
            <a:off x="6727500" y="1555775"/>
            <a:ext cx="16776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Cambria"/>
                <a:ea typeface="Cambria"/>
                <a:cs typeface="Cambria"/>
                <a:sym typeface="Cambria"/>
              </a:rPr>
              <a:t>Our Mission</a:t>
            </a:r>
            <a:endParaRPr b="1" sz="1600">
              <a:solidFill>
                <a:srgbClr val="FFFFFF"/>
              </a:solidFill>
              <a:latin typeface="Cambria"/>
              <a:ea typeface="Cambria"/>
              <a:cs typeface="Cambria"/>
              <a:sym typeface="Cambria"/>
            </a:endParaRPr>
          </a:p>
        </p:txBody>
      </p:sp>
      <p:sp>
        <p:nvSpPr>
          <p:cNvPr id="76" name="Google Shape;76;p14"/>
          <p:cNvSpPr/>
          <p:nvPr/>
        </p:nvSpPr>
        <p:spPr>
          <a:xfrm>
            <a:off x="5617450" y="2352850"/>
            <a:ext cx="680700" cy="3045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5261500" y="2108650"/>
            <a:ext cx="13926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Cambria"/>
                <a:ea typeface="Cambria"/>
                <a:cs typeface="Cambria"/>
                <a:sym typeface="Cambria"/>
              </a:rPr>
              <a:t>Goals</a:t>
            </a:r>
            <a:endParaRPr b="1" sz="1200">
              <a:solidFill>
                <a:srgbClr val="FFFFFF"/>
              </a:solidFill>
              <a:latin typeface="Cambria"/>
              <a:ea typeface="Cambria"/>
              <a:cs typeface="Cambria"/>
              <a:sym typeface="Cambri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2"/>
          <p:cNvSpPr txBox="1"/>
          <p:nvPr>
            <p:ph type="title"/>
          </p:nvPr>
        </p:nvSpPr>
        <p:spPr>
          <a:xfrm>
            <a:off x="356575" y="245600"/>
            <a:ext cx="4045200" cy="90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Best features</a:t>
            </a:r>
            <a:endParaRPr/>
          </a:p>
        </p:txBody>
      </p:sp>
      <p:sp>
        <p:nvSpPr>
          <p:cNvPr id="265" name="Google Shape;265;p3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66" name="Google Shape;266;p32"/>
          <p:cNvPicPr preferRelativeResize="0"/>
          <p:nvPr/>
        </p:nvPicPr>
        <p:blipFill>
          <a:blip r:embed="rId3">
            <a:alphaModFix/>
          </a:blip>
          <a:stretch>
            <a:fillRect/>
          </a:stretch>
        </p:blipFill>
        <p:spPr>
          <a:xfrm>
            <a:off x="4572000" y="0"/>
            <a:ext cx="4572001" cy="5143499"/>
          </a:xfrm>
          <a:prstGeom prst="rect">
            <a:avLst/>
          </a:prstGeom>
          <a:noFill/>
          <a:ln>
            <a:noFill/>
          </a:ln>
        </p:spPr>
      </p:pic>
      <p:sp>
        <p:nvSpPr>
          <p:cNvPr id="267" name="Google Shape;267;p32"/>
          <p:cNvSpPr txBox="1"/>
          <p:nvPr/>
        </p:nvSpPr>
        <p:spPr>
          <a:xfrm>
            <a:off x="356575" y="1332350"/>
            <a:ext cx="4045200" cy="3382500"/>
          </a:xfrm>
          <a:prstGeom prst="rect">
            <a:avLst/>
          </a:prstGeom>
          <a:noFill/>
          <a:ln>
            <a:noFill/>
          </a:ln>
        </p:spPr>
        <p:txBody>
          <a:bodyPr anchorCtr="0" anchor="t" bIns="91425" lIns="91425" spcFirstLastPara="1" rIns="91425" wrap="square" tIns="91425">
            <a:noAutofit/>
          </a:bodyPr>
          <a:lstStyle/>
          <a:p>
            <a:pPr indent="-190500" lvl="0" marL="171450" rtl="0" algn="l">
              <a:lnSpc>
                <a:spcPct val="115000"/>
              </a:lnSpc>
              <a:spcBef>
                <a:spcPts val="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Week was a suitable proxy for season of the year</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Day of the year and month of the year were also tested but did not improve the model</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The presence of the 3 primary mosquito vectors strongly predicted the presence of WNV</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Weather features were also effective in predicting WNV presence </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Finally, geographical features such as cluster, latitude and longitude had the remaining explanatory power</a:t>
            </a:r>
            <a:endParaRPr sz="1200">
              <a:solidFill>
                <a:srgbClr val="FFFFFF"/>
              </a:solidFill>
              <a:latin typeface="Century Gothic"/>
              <a:ea typeface="Century Gothic"/>
              <a:cs typeface="Century Gothic"/>
              <a:sym typeface="Century Gothic"/>
            </a:endParaRPr>
          </a:p>
          <a:p>
            <a:pPr indent="0" lvl="0" marL="457200" rtl="0" algn="l">
              <a:lnSpc>
                <a:spcPct val="115000"/>
              </a:lnSpc>
              <a:spcBef>
                <a:spcPts val="1000"/>
              </a:spcBef>
              <a:spcAft>
                <a:spcPts val="1000"/>
              </a:spcAft>
              <a:buNone/>
            </a:pPr>
            <a:r>
              <a:t/>
            </a:r>
            <a:endParaRPr sz="1200">
              <a:solidFill>
                <a:srgbClr val="FFFFFF"/>
              </a:solidFill>
              <a:latin typeface="Century Gothic"/>
              <a:ea typeface="Century Gothic"/>
              <a:cs typeface="Century Gothic"/>
              <a:sym typeface="Century Gothic"/>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3"/>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Part IV</a:t>
            </a:r>
            <a:endParaRPr b="1"/>
          </a:p>
          <a:p>
            <a:pPr indent="0" lvl="0" marL="0" rtl="0" algn="l">
              <a:spcBef>
                <a:spcPts val="0"/>
              </a:spcBef>
              <a:spcAft>
                <a:spcPts val="0"/>
              </a:spcAft>
              <a:buNone/>
            </a:pPr>
            <a:r>
              <a:rPr lang="en" sz="4500"/>
              <a:t>Key Findings &amp; Recommendations</a:t>
            </a:r>
            <a:endParaRPr sz="45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4"/>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Findings</a:t>
            </a:r>
            <a:endParaRPr/>
          </a:p>
        </p:txBody>
      </p:sp>
      <p:sp>
        <p:nvSpPr>
          <p:cNvPr id="278" name="Google Shape;278;p34"/>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best predicts the presence of the West Nile Virus?</a:t>
            </a:r>
            <a:endParaRPr/>
          </a:p>
        </p:txBody>
      </p:sp>
      <p:sp>
        <p:nvSpPr>
          <p:cNvPr id="279" name="Google Shape;279;p34"/>
          <p:cNvSpPr/>
          <p:nvPr/>
        </p:nvSpPr>
        <p:spPr>
          <a:xfrm>
            <a:off x="1026750" y="2377725"/>
            <a:ext cx="13416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Seasonality</a:t>
            </a:r>
            <a:endParaRPr b="1" sz="1600">
              <a:solidFill>
                <a:schemeClr val="accent5"/>
              </a:solidFill>
              <a:latin typeface="Century Gothic"/>
              <a:ea typeface="Century Gothic"/>
              <a:cs typeface="Century Gothic"/>
              <a:sym typeface="Century Gothic"/>
            </a:endParaRPr>
          </a:p>
        </p:txBody>
      </p:sp>
      <p:sp>
        <p:nvSpPr>
          <p:cNvPr id="280" name="Google Shape;280;p34"/>
          <p:cNvSpPr txBox="1"/>
          <p:nvPr/>
        </p:nvSpPr>
        <p:spPr>
          <a:xfrm>
            <a:off x="356575" y="2682525"/>
            <a:ext cx="2798700" cy="2037600"/>
          </a:xfrm>
          <a:prstGeom prst="rect">
            <a:avLst/>
          </a:prstGeom>
          <a:noFill/>
          <a:ln>
            <a:noFill/>
          </a:ln>
        </p:spPr>
        <p:txBody>
          <a:bodyPr anchorCtr="0" anchor="t" bIns="91425" lIns="91425" spcFirstLastPara="1" rIns="91425" wrap="square" tIns="91425">
            <a:noAutofit/>
          </a:bodyPr>
          <a:lstStyle/>
          <a:p>
            <a:pPr indent="-190500" lvl="0" marL="171450" rtl="0" algn="l">
              <a:lnSpc>
                <a:spcPct val="115000"/>
              </a:lnSpc>
              <a:spcBef>
                <a:spcPts val="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Our most predictive feature was the </a:t>
            </a:r>
            <a:r>
              <a:rPr b="1" lang="en" sz="1200">
                <a:solidFill>
                  <a:srgbClr val="FFFFFF"/>
                </a:solidFill>
                <a:latin typeface="Century Gothic"/>
                <a:ea typeface="Century Gothic"/>
                <a:cs typeface="Century Gothic"/>
                <a:sym typeface="Century Gothic"/>
              </a:rPr>
              <a:t>week of the year </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As we saw from our EDA, the month of August and the weeks within it </a:t>
            </a:r>
            <a:r>
              <a:rPr b="1" lang="en" sz="1200">
                <a:solidFill>
                  <a:srgbClr val="FFFFFF"/>
                </a:solidFill>
                <a:latin typeface="Century Gothic"/>
                <a:ea typeface="Century Gothic"/>
                <a:cs typeface="Century Gothic"/>
                <a:sym typeface="Century Gothic"/>
              </a:rPr>
              <a:t>provide a timeframe</a:t>
            </a:r>
            <a:r>
              <a:rPr lang="en" sz="1200">
                <a:solidFill>
                  <a:srgbClr val="FFFFFF"/>
                </a:solidFill>
                <a:latin typeface="Century Gothic"/>
                <a:ea typeface="Century Gothic"/>
                <a:cs typeface="Century Gothic"/>
                <a:sym typeface="Century Gothic"/>
              </a:rPr>
              <a:t> where mosquitoes are most likely to carry the virus</a:t>
            </a:r>
            <a:endParaRPr sz="1200">
              <a:solidFill>
                <a:srgbClr val="FFFFFF"/>
              </a:solidFill>
              <a:latin typeface="Century Gothic"/>
              <a:ea typeface="Century Gothic"/>
              <a:cs typeface="Century Gothic"/>
              <a:sym typeface="Century Gothic"/>
            </a:endParaRPr>
          </a:p>
          <a:p>
            <a:pPr indent="0" lvl="0" marL="457200" rtl="0" algn="l">
              <a:lnSpc>
                <a:spcPct val="115000"/>
              </a:lnSpc>
              <a:spcBef>
                <a:spcPts val="1000"/>
              </a:spcBef>
              <a:spcAft>
                <a:spcPts val="1000"/>
              </a:spcAft>
              <a:buNone/>
            </a:pPr>
            <a:r>
              <a:t/>
            </a:r>
            <a:endParaRPr sz="1200">
              <a:solidFill>
                <a:srgbClr val="FFFFFF"/>
              </a:solidFill>
              <a:latin typeface="Century Gothic"/>
              <a:ea typeface="Century Gothic"/>
              <a:cs typeface="Century Gothic"/>
              <a:sym typeface="Century Gothic"/>
            </a:endParaRPr>
          </a:p>
        </p:txBody>
      </p:sp>
      <p:sp>
        <p:nvSpPr>
          <p:cNvPr id="281" name="Google Shape;281;p34"/>
          <p:cNvSpPr/>
          <p:nvPr/>
        </p:nvSpPr>
        <p:spPr>
          <a:xfrm>
            <a:off x="3825575" y="2377725"/>
            <a:ext cx="13416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Weather</a:t>
            </a:r>
            <a:endParaRPr b="1" sz="1600">
              <a:solidFill>
                <a:schemeClr val="accent5"/>
              </a:solidFill>
              <a:latin typeface="Century Gothic"/>
              <a:ea typeface="Century Gothic"/>
              <a:cs typeface="Century Gothic"/>
              <a:sym typeface="Century Gothic"/>
            </a:endParaRPr>
          </a:p>
        </p:txBody>
      </p:sp>
      <p:sp>
        <p:nvSpPr>
          <p:cNvPr id="282" name="Google Shape;282;p34"/>
          <p:cNvSpPr txBox="1"/>
          <p:nvPr/>
        </p:nvSpPr>
        <p:spPr>
          <a:xfrm>
            <a:off x="3155400" y="2682525"/>
            <a:ext cx="2798700" cy="2037600"/>
          </a:xfrm>
          <a:prstGeom prst="rect">
            <a:avLst/>
          </a:prstGeom>
          <a:noFill/>
          <a:ln>
            <a:noFill/>
          </a:ln>
        </p:spPr>
        <p:txBody>
          <a:bodyPr anchorCtr="0" anchor="t" bIns="91425" lIns="91425" spcFirstLastPara="1" rIns="91425" wrap="square" tIns="91425">
            <a:noAutofit/>
          </a:bodyPr>
          <a:lstStyle/>
          <a:p>
            <a:pPr indent="-190500" lvl="0" marL="171450" rtl="0" algn="l">
              <a:lnSpc>
                <a:spcPct val="115000"/>
              </a:lnSpc>
              <a:spcBef>
                <a:spcPts val="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Lagged and averaged weather data from </a:t>
            </a:r>
            <a:r>
              <a:rPr b="1" lang="en" sz="1200">
                <a:solidFill>
                  <a:srgbClr val="FFFFFF"/>
                </a:solidFill>
                <a:latin typeface="Century Gothic"/>
                <a:ea typeface="Century Gothic"/>
                <a:cs typeface="Century Gothic"/>
                <a:sym typeface="Century Gothic"/>
              </a:rPr>
              <a:t>different time periods in the past eight weeks</a:t>
            </a:r>
            <a:r>
              <a:rPr lang="en" sz="1200">
                <a:solidFill>
                  <a:srgbClr val="FFFFFF"/>
                </a:solidFill>
                <a:latin typeface="Century Gothic"/>
                <a:ea typeface="Century Gothic"/>
                <a:cs typeface="Century Gothic"/>
                <a:sym typeface="Century Gothic"/>
              </a:rPr>
              <a:t> proved to be predictive of the virus </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100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Certain weather conditions in the past, including </a:t>
            </a:r>
            <a:r>
              <a:rPr b="1" lang="en" sz="1200">
                <a:solidFill>
                  <a:srgbClr val="FFFFFF"/>
                </a:solidFill>
                <a:latin typeface="Century Gothic"/>
                <a:ea typeface="Century Gothic"/>
                <a:cs typeface="Century Gothic"/>
                <a:sym typeface="Century Gothic"/>
              </a:rPr>
              <a:t>temperature, length of day and wind speed</a:t>
            </a:r>
            <a:r>
              <a:rPr lang="en" sz="1200">
                <a:solidFill>
                  <a:srgbClr val="FFFFFF"/>
                </a:solidFill>
                <a:latin typeface="Century Gothic"/>
                <a:ea typeface="Century Gothic"/>
                <a:cs typeface="Century Gothic"/>
                <a:sym typeface="Century Gothic"/>
              </a:rPr>
              <a:t>, affect the likelihood of whether the virus is present</a:t>
            </a:r>
            <a:endParaRPr sz="1200">
              <a:solidFill>
                <a:srgbClr val="FFFFFF"/>
              </a:solidFill>
              <a:latin typeface="Century Gothic"/>
              <a:ea typeface="Century Gothic"/>
              <a:cs typeface="Century Gothic"/>
              <a:sym typeface="Century Gothic"/>
            </a:endParaRPr>
          </a:p>
        </p:txBody>
      </p:sp>
      <p:sp>
        <p:nvSpPr>
          <p:cNvPr id="283" name="Google Shape;283;p34"/>
          <p:cNvSpPr/>
          <p:nvPr/>
        </p:nvSpPr>
        <p:spPr>
          <a:xfrm>
            <a:off x="6432700" y="2377725"/>
            <a:ext cx="19671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Location</a:t>
            </a:r>
            <a:endParaRPr b="1" sz="1600">
              <a:solidFill>
                <a:schemeClr val="accent5"/>
              </a:solidFill>
              <a:latin typeface="Century Gothic"/>
              <a:ea typeface="Century Gothic"/>
              <a:cs typeface="Century Gothic"/>
              <a:sym typeface="Century Gothic"/>
            </a:endParaRPr>
          </a:p>
        </p:txBody>
      </p:sp>
      <p:sp>
        <p:nvSpPr>
          <p:cNvPr id="284" name="Google Shape;284;p34"/>
          <p:cNvSpPr txBox="1"/>
          <p:nvPr/>
        </p:nvSpPr>
        <p:spPr>
          <a:xfrm>
            <a:off x="6033600" y="2682525"/>
            <a:ext cx="2798700" cy="2037600"/>
          </a:xfrm>
          <a:prstGeom prst="rect">
            <a:avLst/>
          </a:prstGeom>
          <a:noFill/>
          <a:ln>
            <a:noFill/>
          </a:ln>
        </p:spPr>
        <p:txBody>
          <a:bodyPr anchorCtr="0" anchor="t" bIns="91425" lIns="91425" spcFirstLastPara="1" rIns="91425" wrap="square" tIns="91425">
            <a:noAutofit/>
          </a:bodyPr>
          <a:lstStyle/>
          <a:p>
            <a:pPr indent="-190500" lvl="0" marL="171450" rtl="0" algn="l">
              <a:lnSpc>
                <a:spcPct val="115000"/>
              </a:lnSpc>
              <a:spcBef>
                <a:spcPts val="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Location features, including </a:t>
            </a:r>
            <a:r>
              <a:rPr b="1" lang="en" sz="1200">
                <a:solidFill>
                  <a:srgbClr val="FFFFFF"/>
                </a:solidFill>
                <a:latin typeface="Century Gothic"/>
                <a:ea typeface="Century Gothic"/>
                <a:cs typeface="Century Gothic"/>
                <a:sym typeface="Century Gothic"/>
              </a:rPr>
              <a:t>longitude and cluster categories</a:t>
            </a:r>
            <a:r>
              <a:rPr lang="en" sz="1200">
                <a:solidFill>
                  <a:srgbClr val="FFFFFF"/>
                </a:solidFill>
                <a:latin typeface="Century Gothic"/>
                <a:ea typeface="Century Gothic"/>
                <a:cs typeface="Century Gothic"/>
                <a:sym typeface="Century Gothic"/>
              </a:rPr>
              <a:t>, were also predictive</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100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The mosquitos tend to breed in certain ‘hotspots’ over the years, which may be due to the </a:t>
            </a:r>
            <a:r>
              <a:rPr b="1" lang="en" sz="1200">
                <a:solidFill>
                  <a:srgbClr val="FFFFFF"/>
                </a:solidFill>
                <a:latin typeface="Century Gothic"/>
                <a:ea typeface="Century Gothic"/>
                <a:cs typeface="Century Gothic"/>
                <a:sym typeface="Century Gothic"/>
              </a:rPr>
              <a:t>physical conditions</a:t>
            </a:r>
            <a:r>
              <a:rPr lang="en" sz="1200">
                <a:solidFill>
                  <a:srgbClr val="FFFFFF"/>
                </a:solidFill>
                <a:latin typeface="Century Gothic"/>
                <a:ea typeface="Century Gothic"/>
                <a:cs typeface="Century Gothic"/>
                <a:sym typeface="Century Gothic"/>
              </a:rPr>
              <a:t> of the area or </a:t>
            </a:r>
            <a:r>
              <a:rPr b="1" lang="en" sz="1200">
                <a:solidFill>
                  <a:srgbClr val="FFFFFF"/>
                </a:solidFill>
                <a:latin typeface="Century Gothic"/>
                <a:ea typeface="Century Gothic"/>
                <a:cs typeface="Century Gothic"/>
                <a:sym typeface="Century Gothic"/>
              </a:rPr>
              <a:t>living habits</a:t>
            </a:r>
            <a:r>
              <a:rPr lang="en" sz="1200">
                <a:solidFill>
                  <a:srgbClr val="FFFFFF"/>
                </a:solidFill>
                <a:latin typeface="Century Gothic"/>
                <a:ea typeface="Century Gothic"/>
                <a:cs typeface="Century Gothic"/>
                <a:sym typeface="Century Gothic"/>
              </a:rPr>
              <a:t> of the population in that area.</a:t>
            </a:r>
            <a:endParaRPr sz="1200">
              <a:solidFill>
                <a:srgbClr val="FFFFFF"/>
              </a:solidFill>
              <a:latin typeface="Century Gothic"/>
              <a:ea typeface="Century Gothic"/>
              <a:cs typeface="Century Gothic"/>
              <a:sym typeface="Century Gothic"/>
            </a:endParaRPr>
          </a:p>
        </p:txBody>
      </p:sp>
      <p:pic>
        <p:nvPicPr>
          <p:cNvPr id="285" name="Google Shape;285;p34"/>
          <p:cNvPicPr preferRelativeResize="0"/>
          <p:nvPr/>
        </p:nvPicPr>
        <p:blipFill>
          <a:blip r:embed="rId3">
            <a:alphaModFix/>
          </a:blip>
          <a:stretch>
            <a:fillRect/>
          </a:stretch>
        </p:blipFill>
        <p:spPr>
          <a:xfrm>
            <a:off x="4072113" y="1367163"/>
            <a:ext cx="848525" cy="848525"/>
          </a:xfrm>
          <a:prstGeom prst="rect">
            <a:avLst/>
          </a:prstGeom>
          <a:noFill/>
          <a:ln>
            <a:noFill/>
          </a:ln>
        </p:spPr>
      </p:pic>
      <p:pic>
        <p:nvPicPr>
          <p:cNvPr id="286" name="Google Shape;286;p34"/>
          <p:cNvPicPr preferRelativeResize="0"/>
          <p:nvPr/>
        </p:nvPicPr>
        <p:blipFill>
          <a:blip r:embed="rId4">
            <a:alphaModFix/>
          </a:blip>
          <a:stretch>
            <a:fillRect/>
          </a:stretch>
        </p:blipFill>
        <p:spPr>
          <a:xfrm>
            <a:off x="1273300" y="1367175"/>
            <a:ext cx="848500" cy="848500"/>
          </a:xfrm>
          <a:prstGeom prst="rect">
            <a:avLst/>
          </a:prstGeom>
          <a:noFill/>
          <a:ln>
            <a:noFill/>
          </a:ln>
        </p:spPr>
      </p:pic>
      <p:pic>
        <p:nvPicPr>
          <p:cNvPr id="287" name="Google Shape;287;p34"/>
          <p:cNvPicPr preferRelativeResize="0"/>
          <p:nvPr/>
        </p:nvPicPr>
        <p:blipFill>
          <a:blip r:embed="rId5">
            <a:alphaModFix/>
          </a:blip>
          <a:stretch>
            <a:fillRect/>
          </a:stretch>
        </p:blipFill>
        <p:spPr>
          <a:xfrm>
            <a:off x="6992000" y="1367175"/>
            <a:ext cx="848500" cy="848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5"/>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a:t>
            </a:r>
            <a:endParaRPr/>
          </a:p>
        </p:txBody>
      </p:sp>
      <p:sp>
        <p:nvSpPr>
          <p:cNvPr id="293" name="Google Shape;293;p35"/>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course of action should we take?</a:t>
            </a:r>
            <a:endParaRPr/>
          </a:p>
        </p:txBody>
      </p:sp>
      <p:sp>
        <p:nvSpPr>
          <p:cNvPr id="294" name="Google Shape;294;p35"/>
          <p:cNvSpPr txBox="1"/>
          <p:nvPr/>
        </p:nvSpPr>
        <p:spPr>
          <a:xfrm>
            <a:off x="436275" y="1257400"/>
            <a:ext cx="8043300" cy="3487500"/>
          </a:xfrm>
          <a:prstGeom prst="rect">
            <a:avLst/>
          </a:prstGeom>
          <a:noFill/>
          <a:ln>
            <a:noFill/>
          </a:ln>
        </p:spPr>
        <p:txBody>
          <a:bodyPr anchorCtr="0" anchor="t" bIns="91425" lIns="91425" spcFirstLastPara="1" rIns="91425" wrap="square" tIns="91425">
            <a:noAutofit/>
          </a:bodyPr>
          <a:lstStyle/>
          <a:p>
            <a:pPr indent="-196850" lvl="0" marL="171450" rtl="0" algn="l">
              <a:spcBef>
                <a:spcPts val="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Insecticide spraying </a:t>
            </a:r>
            <a:r>
              <a:rPr b="1" lang="en" sz="1300">
                <a:solidFill>
                  <a:schemeClr val="accent5"/>
                </a:solidFill>
                <a:latin typeface="Century Gothic"/>
                <a:ea typeface="Century Gothic"/>
                <a:cs typeface="Century Gothic"/>
                <a:sym typeface="Century Gothic"/>
              </a:rPr>
              <a:t>has not proven to be significant</a:t>
            </a:r>
            <a:r>
              <a:rPr lang="en" sz="1300">
                <a:solidFill>
                  <a:srgbClr val="FFFFFF"/>
                </a:solidFill>
                <a:latin typeface="Century Gothic"/>
                <a:ea typeface="Century Gothic"/>
                <a:cs typeface="Century Gothic"/>
                <a:sym typeface="Century Gothic"/>
              </a:rPr>
              <a:t> in reducing infection rates and requires more data and more campaigns for us to optimise its impact. In the meantime, we should also focus on other courses of action based on our findings.</a:t>
            </a:r>
            <a:endParaRPr sz="1300">
              <a:solidFill>
                <a:srgbClr val="FFFFFF"/>
              </a:solidFill>
              <a:latin typeface="Century Gothic"/>
              <a:ea typeface="Century Gothic"/>
              <a:cs typeface="Century Gothic"/>
              <a:sym typeface="Century Gothic"/>
            </a:endParaRPr>
          </a:p>
          <a:p>
            <a:pPr indent="-196850" lvl="0" marL="171450" rtl="0" algn="l">
              <a:spcBef>
                <a:spcPts val="1000"/>
              </a:spcBef>
              <a:spcAft>
                <a:spcPts val="0"/>
              </a:spcAft>
              <a:buClr>
                <a:srgbClr val="FFFFFF"/>
              </a:buClr>
              <a:buSzPts val="1300"/>
              <a:buFont typeface="Century Gothic"/>
              <a:buChar char="●"/>
            </a:pPr>
            <a:r>
              <a:rPr b="1" lang="en" sz="1300">
                <a:solidFill>
                  <a:schemeClr val="accent5"/>
                </a:solidFill>
                <a:latin typeface="Century Gothic"/>
                <a:ea typeface="Century Gothic"/>
                <a:cs typeface="Century Gothic"/>
                <a:sym typeface="Century Gothic"/>
              </a:rPr>
              <a:t>Prepare ahead of time </a:t>
            </a:r>
            <a:r>
              <a:rPr lang="en" sz="1300">
                <a:solidFill>
                  <a:srgbClr val="FFFFFF"/>
                </a:solidFill>
                <a:latin typeface="Century Gothic"/>
                <a:ea typeface="Century Gothic"/>
                <a:cs typeface="Century Gothic"/>
                <a:sym typeface="Century Gothic"/>
              </a:rPr>
              <a:t>to combat the West Nile Virus during the period it is most likely to occur and invest more resources in:</a:t>
            </a:r>
            <a:endParaRPr sz="1300">
              <a:solidFill>
                <a:srgbClr val="FFFFFF"/>
              </a:solidFill>
              <a:latin typeface="Century Gothic"/>
              <a:ea typeface="Century Gothic"/>
              <a:cs typeface="Century Gothic"/>
              <a:sym typeface="Century Gothic"/>
            </a:endParaRPr>
          </a:p>
          <a:p>
            <a:pPr indent="-311150" lvl="1" marL="914400" rtl="0" algn="l">
              <a:spcBef>
                <a:spcPts val="1000"/>
              </a:spcBef>
              <a:spcAft>
                <a:spcPts val="0"/>
              </a:spcAft>
              <a:buClr>
                <a:srgbClr val="FFFFFF"/>
              </a:buClr>
              <a:buSzPts val="1300"/>
              <a:buFont typeface="Century Gothic"/>
              <a:buChar char="○"/>
            </a:pPr>
            <a:r>
              <a:rPr b="1" lang="en" sz="1300">
                <a:solidFill>
                  <a:schemeClr val="accent5"/>
                </a:solidFill>
                <a:latin typeface="Century Gothic"/>
                <a:ea typeface="Century Gothic"/>
                <a:cs typeface="Century Gothic"/>
                <a:sym typeface="Century Gothic"/>
              </a:rPr>
              <a:t>Public information campaigns</a:t>
            </a:r>
            <a:r>
              <a:rPr lang="en" sz="1300">
                <a:solidFill>
                  <a:srgbClr val="FFFFFF"/>
                </a:solidFill>
                <a:latin typeface="Century Gothic"/>
                <a:ea typeface="Century Gothic"/>
                <a:cs typeface="Century Gothic"/>
                <a:sym typeface="Century Gothic"/>
              </a:rPr>
              <a:t> to prevent behaviour that would lead to mosquitos breeding</a:t>
            </a:r>
            <a:endParaRPr sz="1300">
              <a:solidFill>
                <a:srgbClr val="FFFFFF"/>
              </a:solidFill>
              <a:latin typeface="Century Gothic"/>
              <a:ea typeface="Century Gothic"/>
              <a:cs typeface="Century Gothic"/>
              <a:sym typeface="Century Gothic"/>
            </a:endParaRPr>
          </a:p>
          <a:p>
            <a:pPr indent="-311150" lvl="1" marL="91440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Increased testing, especially of traps that have a </a:t>
            </a:r>
            <a:r>
              <a:rPr b="1" lang="en" sz="1300">
                <a:solidFill>
                  <a:schemeClr val="accent5"/>
                </a:solidFill>
                <a:latin typeface="Century Gothic"/>
                <a:ea typeface="Century Gothic"/>
                <a:cs typeface="Century Gothic"/>
                <a:sym typeface="Century Gothic"/>
              </a:rPr>
              <a:t>high prevalence of infection</a:t>
            </a:r>
            <a:r>
              <a:rPr lang="en" sz="1300">
                <a:solidFill>
                  <a:schemeClr val="accent5"/>
                </a:solidFill>
                <a:latin typeface="Century Gothic"/>
                <a:ea typeface="Century Gothic"/>
                <a:cs typeface="Century Gothic"/>
                <a:sym typeface="Century Gothic"/>
              </a:rPr>
              <a:t> </a:t>
            </a:r>
            <a:r>
              <a:rPr lang="en" sz="1300">
                <a:solidFill>
                  <a:srgbClr val="FFFFFF"/>
                </a:solidFill>
                <a:latin typeface="Century Gothic"/>
                <a:ea typeface="Century Gothic"/>
                <a:cs typeface="Century Gothic"/>
                <a:sym typeface="Century Gothic"/>
              </a:rPr>
              <a:t>and traps that are </a:t>
            </a:r>
            <a:r>
              <a:rPr b="1" lang="en" sz="1300">
                <a:solidFill>
                  <a:schemeClr val="accent5"/>
                </a:solidFill>
                <a:latin typeface="Century Gothic"/>
                <a:ea typeface="Century Gothic"/>
                <a:cs typeface="Century Gothic"/>
                <a:sym typeface="Century Gothic"/>
              </a:rPr>
              <a:t>close to previously infected traps</a:t>
            </a:r>
            <a:endParaRPr b="1" sz="1300">
              <a:solidFill>
                <a:schemeClr val="accent5"/>
              </a:solidFill>
              <a:latin typeface="Century Gothic"/>
              <a:ea typeface="Century Gothic"/>
              <a:cs typeface="Century Gothic"/>
              <a:sym typeface="Century Gothic"/>
            </a:endParaRPr>
          </a:p>
          <a:p>
            <a:pPr indent="-196850" lvl="0" marL="17145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Focus on developing strategies specific to the two species Culex Pipiens and Culex Restuans e.g. releasing </a:t>
            </a:r>
            <a:r>
              <a:rPr b="1" lang="en" sz="1300">
                <a:solidFill>
                  <a:schemeClr val="accent5"/>
                </a:solidFill>
                <a:latin typeface="Century Gothic"/>
                <a:ea typeface="Century Gothic"/>
                <a:cs typeface="Century Gothic"/>
                <a:sym typeface="Century Gothic"/>
              </a:rPr>
              <a:t>sterilised mosquitoes</a:t>
            </a:r>
            <a:r>
              <a:rPr lang="en" sz="1300">
                <a:solidFill>
                  <a:srgbClr val="FFFFFF"/>
                </a:solidFill>
                <a:latin typeface="Century Gothic"/>
                <a:ea typeface="Century Gothic"/>
                <a:cs typeface="Century Gothic"/>
                <a:sym typeface="Century Gothic"/>
              </a:rPr>
              <a:t> to breed with the mosquitos in the area.</a:t>
            </a:r>
            <a:endParaRPr sz="1300">
              <a:solidFill>
                <a:srgbClr val="FFFFFF"/>
              </a:solidFill>
              <a:latin typeface="Century Gothic"/>
              <a:ea typeface="Century Gothic"/>
              <a:cs typeface="Century Gothic"/>
              <a:sym typeface="Century Gothic"/>
            </a:endParaRPr>
          </a:p>
          <a:p>
            <a:pPr indent="-196850" lvl="0" marL="17145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Leverage a </a:t>
            </a:r>
            <a:r>
              <a:rPr b="1" lang="en" sz="1300">
                <a:solidFill>
                  <a:schemeClr val="accent5"/>
                </a:solidFill>
                <a:latin typeface="Century Gothic"/>
                <a:ea typeface="Century Gothic"/>
                <a:cs typeface="Century Gothic"/>
                <a:sym typeface="Century Gothic"/>
              </a:rPr>
              <a:t>predictive model</a:t>
            </a:r>
            <a:r>
              <a:rPr b="1" lang="en" sz="1300">
                <a:solidFill>
                  <a:srgbClr val="FFFFFF"/>
                </a:solidFill>
                <a:latin typeface="Century Gothic"/>
                <a:ea typeface="Century Gothic"/>
                <a:cs typeface="Century Gothic"/>
                <a:sym typeface="Century Gothic"/>
              </a:rPr>
              <a:t> </a:t>
            </a:r>
            <a:r>
              <a:rPr lang="en" sz="1300">
                <a:solidFill>
                  <a:srgbClr val="FFFFFF"/>
                </a:solidFill>
                <a:latin typeface="Century Gothic"/>
                <a:ea typeface="Century Gothic"/>
                <a:cs typeface="Century Gothic"/>
                <a:sym typeface="Century Gothic"/>
              </a:rPr>
              <a:t>based on weather data and past data, to predict the most infectious periods and prepare for outbreaks</a:t>
            </a:r>
            <a:endParaRPr b="1" sz="1300">
              <a:solidFill>
                <a:srgbClr val="FFFFFF"/>
              </a:solidFill>
              <a:latin typeface="Century Gothic"/>
              <a:ea typeface="Century Gothic"/>
              <a:cs typeface="Century Gothic"/>
              <a:sym typeface="Century Gothic"/>
            </a:endParaRPr>
          </a:p>
          <a:p>
            <a:pPr indent="0" lvl="0" marL="0" rtl="0" algn="l">
              <a:spcBef>
                <a:spcPts val="1000"/>
              </a:spcBef>
              <a:spcAft>
                <a:spcPts val="0"/>
              </a:spcAft>
              <a:buNone/>
            </a:pPr>
            <a:r>
              <a:t/>
            </a:r>
            <a:endParaRPr b="1" sz="1300">
              <a:solidFill>
                <a:srgbClr val="FFFFFF"/>
              </a:solidFill>
              <a:latin typeface="Century Gothic"/>
              <a:ea typeface="Century Gothic"/>
              <a:cs typeface="Century Gothic"/>
              <a:sym typeface="Century Gothic"/>
            </a:endParaRPr>
          </a:p>
          <a:p>
            <a:pPr indent="0" lvl="0" marL="457200" rtl="0" algn="l">
              <a:spcBef>
                <a:spcPts val="1000"/>
              </a:spcBef>
              <a:spcAft>
                <a:spcPts val="1000"/>
              </a:spcAft>
              <a:buNone/>
            </a:pPr>
            <a:r>
              <a:t/>
            </a:r>
            <a:endParaRPr sz="1300">
              <a:solidFill>
                <a:srgbClr val="FFFFFF"/>
              </a:solidFill>
              <a:latin typeface="Century Gothic"/>
              <a:ea typeface="Century Gothic"/>
              <a:cs typeface="Century Gothic"/>
              <a:sym typeface="Century Gothic"/>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6"/>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Part V</a:t>
            </a:r>
            <a:endParaRPr b="1"/>
          </a:p>
          <a:p>
            <a:pPr indent="0" lvl="0" marL="0" rtl="0" algn="l">
              <a:spcBef>
                <a:spcPts val="0"/>
              </a:spcBef>
              <a:spcAft>
                <a:spcPts val="0"/>
              </a:spcAft>
              <a:buNone/>
            </a:pPr>
            <a:r>
              <a:rPr lang="en" sz="4500"/>
              <a:t>Conclusion</a:t>
            </a:r>
            <a:endParaRPr sz="45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7"/>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305" name="Google Shape;305;p37"/>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Key takeaways for this project</a:t>
            </a:r>
            <a:endParaRPr/>
          </a:p>
        </p:txBody>
      </p:sp>
      <p:sp>
        <p:nvSpPr>
          <p:cNvPr id="306" name="Google Shape;306;p37"/>
          <p:cNvSpPr txBox="1"/>
          <p:nvPr/>
        </p:nvSpPr>
        <p:spPr>
          <a:xfrm>
            <a:off x="436275" y="1409800"/>
            <a:ext cx="8043300" cy="2976000"/>
          </a:xfrm>
          <a:prstGeom prst="rect">
            <a:avLst/>
          </a:prstGeom>
          <a:noFill/>
          <a:ln>
            <a:noFill/>
          </a:ln>
        </p:spPr>
        <p:txBody>
          <a:bodyPr anchorCtr="0" anchor="t" bIns="91425" lIns="91425" spcFirstLastPara="1" rIns="91425" wrap="square" tIns="91425">
            <a:noAutofit/>
          </a:bodyPr>
          <a:lstStyle/>
          <a:p>
            <a:pPr indent="-196850" lvl="0" marL="171450" rtl="0" algn="l">
              <a:spcBef>
                <a:spcPts val="0"/>
              </a:spcBef>
              <a:spcAft>
                <a:spcPts val="0"/>
              </a:spcAft>
              <a:buClr>
                <a:schemeClr val="accent5"/>
              </a:buClr>
              <a:buSzPts val="1300"/>
              <a:buFont typeface="Century Gothic"/>
              <a:buChar char="●"/>
            </a:pPr>
            <a:r>
              <a:rPr b="1" lang="en" sz="1300">
                <a:solidFill>
                  <a:schemeClr val="accent5"/>
                </a:solidFill>
                <a:latin typeface="Century Gothic"/>
                <a:ea typeface="Century Gothic"/>
                <a:cs typeface="Century Gothic"/>
                <a:sym typeface="Century Gothic"/>
              </a:rPr>
              <a:t>Project Limitations</a:t>
            </a:r>
            <a:endParaRPr b="1" sz="1300">
              <a:solidFill>
                <a:schemeClr val="accent5"/>
              </a:solidFill>
              <a:latin typeface="Century Gothic"/>
              <a:ea typeface="Century Gothic"/>
              <a:cs typeface="Century Gothic"/>
              <a:sym typeface="Century Gothic"/>
            </a:endParaRPr>
          </a:p>
          <a:p>
            <a:pPr indent="-311150" lvl="1" marL="57150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We would have more insight into the course of action and performance of each model if </a:t>
            </a:r>
            <a:r>
              <a:rPr b="1" lang="en" sz="1300">
                <a:solidFill>
                  <a:schemeClr val="accent5"/>
                </a:solidFill>
                <a:latin typeface="Century Gothic"/>
                <a:ea typeface="Century Gothic"/>
                <a:cs typeface="Century Gothic"/>
                <a:sym typeface="Century Gothic"/>
              </a:rPr>
              <a:t>we knew how our test data scores on different metrics</a:t>
            </a:r>
            <a:r>
              <a:rPr lang="en" sz="1300">
                <a:solidFill>
                  <a:srgbClr val="FFFFFF"/>
                </a:solidFill>
                <a:latin typeface="Century Gothic"/>
                <a:ea typeface="Century Gothic"/>
                <a:cs typeface="Century Gothic"/>
                <a:sym typeface="Century Gothic"/>
              </a:rPr>
              <a:t>: sensitivity, f1 score, accuracy etc., as currently, we are only able to score these by splitting our train data.</a:t>
            </a:r>
            <a:endParaRPr sz="1300">
              <a:solidFill>
                <a:srgbClr val="FFFFFF"/>
              </a:solidFill>
              <a:latin typeface="Century Gothic"/>
              <a:ea typeface="Century Gothic"/>
              <a:cs typeface="Century Gothic"/>
              <a:sym typeface="Century Gothic"/>
            </a:endParaRPr>
          </a:p>
          <a:p>
            <a:pPr indent="-311150" lvl="1" marL="57150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With more data on </a:t>
            </a:r>
            <a:r>
              <a:rPr b="1" lang="en" sz="1300">
                <a:solidFill>
                  <a:schemeClr val="accent5"/>
                </a:solidFill>
                <a:latin typeface="Century Gothic"/>
                <a:ea typeface="Century Gothic"/>
                <a:cs typeface="Century Gothic"/>
                <a:sym typeface="Century Gothic"/>
              </a:rPr>
              <a:t>weather for the whole year</a:t>
            </a:r>
            <a:r>
              <a:rPr lang="en" sz="1300">
                <a:solidFill>
                  <a:srgbClr val="FFFFFF"/>
                </a:solidFill>
                <a:latin typeface="Century Gothic"/>
                <a:ea typeface="Century Gothic"/>
                <a:cs typeface="Century Gothic"/>
                <a:sym typeface="Century Gothic"/>
              </a:rPr>
              <a:t>, we would be able to better create our averaged weather metrics as well as see overarching trends for each year.</a:t>
            </a:r>
            <a:endParaRPr sz="1300">
              <a:solidFill>
                <a:srgbClr val="FFFFFF"/>
              </a:solidFill>
              <a:latin typeface="Century Gothic"/>
              <a:ea typeface="Century Gothic"/>
              <a:cs typeface="Century Gothic"/>
              <a:sym typeface="Century Gothic"/>
            </a:endParaRPr>
          </a:p>
          <a:p>
            <a:pPr indent="-311150" lvl="1" marL="57150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The</a:t>
            </a:r>
            <a:r>
              <a:rPr lang="en" sz="1300">
                <a:solidFill>
                  <a:schemeClr val="accent5"/>
                </a:solidFill>
                <a:latin typeface="Century Gothic"/>
                <a:ea typeface="Century Gothic"/>
                <a:cs typeface="Century Gothic"/>
                <a:sym typeface="Century Gothic"/>
              </a:rPr>
              <a:t> </a:t>
            </a:r>
            <a:r>
              <a:rPr b="1" lang="en" sz="1300">
                <a:solidFill>
                  <a:schemeClr val="accent5"/>
                </a:solidFill>
                <a:latin typeface="Century Gothic"/>
                <a:ea typeface="Century Gothic"/>
                <a:cs typeface="Century Gothic"/>
                <a:sym typeface="Century Gothic"/>
              </a:rPr>
              <a:t>setup of the dataset </a:t>
            </a:r>
            <a:r>
              <a:rPr lang="en" sz="1300">
                <a:solidFill>
                  <a:srgbClr val="FFFFFF"/>
                </a:solidFill>
                <a:latin typeface="Century Gothic"/>
                <a:ea typeface="Century Gothic"/>
                <a:cs typeface="Century Gothic"/>
                <a:sym typeface="Century Gothic"/>
              </a:rPr>
              <a:t>(samples split into bins of 50) is not conducive to creating a model that predicts for WNV at each location as the datasets should be grouped by samples taken.</a:t>
            </a:r>
            <a:endParaRPr sz="1300">
              <a:solidFill>
                <a:srgbClr val="FFFFFF"/>
              </a:solidFill>
              <a:latin typeface="Century Gothic"/>
              <a:ea typeface="Century Gothic"/>
              <a:cs typeface="Century Gothic"/>
              <a:sym typeface="Century Gothic"/>
            </a:endParaRPr>
          </a:p>
          <a:p>
            <a:pPr indent="-196850" lvl="0" marL="171450" rtl="0" algn="l">
              <a:spcBef>
                <a:spcPts val="1000"/>
              </a:spcBef>
              <a:spcAft>
                <a:spcPts val="0"/>
              </a:spcAft>
              <a:buClr>
                <a:srgbClr val="FFFFFF"/>
              </a:buClr>
              <a:buSzPts val="1300"/>
              <a:buFont typeface="Century Gothic"/>
              <a:buChar char="●"/>
            </a:pPr>
            <a:r>
              <a:t/>
            </a:r>
            <a:endParaRPr sz="1300">
              <a:solidFill>
                <a:srgbClr val="FFFFFF"/>
              </a:solidFill>
              <a:latin typeface="Century Gothic"/>
              <a:ea typeface="Century Gothic"/>
              <a:cs typeface="Century Gothic"/>
              <a:sym typeface="Century Gothic"/>
            </a:endParaRPr>
          </a:p>
          <a:p>
            <a:pPr indent="0" lvl="0" marL="457200" rtl="0" algn="l">
              <a:spcBef>
                <a:spcPts val="1000"/>
              </a:spcBef>
              <a:spcAft>
                <a:spcPts val="1000"/>
              </a:spcAft>
              <a:buNone/>
            </a:pPr>
            <a:r>
              <a:t/>
            </a:r>
            <a:endParaRPr sz="1300">
              <a:solidFill>
                <a:srgbClr val="FFFFFF"/>
              </a:solidFill>
              <a:latin typeface="Century Gothic"/>
              <a:ea typeface="Century Gothic"/>
              <a:cs typeface="Century Gothic"/>
              <a:sym typeface="Century Gothic"/>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0" name="Shape 310"/>
        <p:cNvGrpSpPr/>
        <p:nvPr/>
      </p:nvGrpSpPr>
      <p:grpSpPr>
        <a:xfrm>
          <a:off x="0" y="0"/>
          <a:ext cx="0" cy="0"/>
          <a:chOff x="0" y="0"/>
          <a:chExt cx="0" cy="0"/>
        </a:xfrm>
      </p:grpSpPr>
      <p:sp>
        <p:nvSpPr>
          <p:cNvPr id="311" name="Google Shape;311;p38"/>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Splitting of work</a:t>
            </a:r>
            <a:endParaRPr/>
          </a:p>
        </p:txBody>
      </p:sp>
      <p:sp>
        <p:nvSpPr>
          <p:cNvPr id="312" name="Google Shape;312;p38"/>
          <p:cNvSpPr txBox="1"/>
          <p:nvPr>
            <p:ph idx="1" type="body"/>
          </p:nvPr>
        </p:nvSpPr>
        <p:spPr>
          <a:xfrm>
            <a:off x="311700" y="856600"/>
            <a:ext cx="2973300" cy="3915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u="sng"/>
              <a:t>Codes:</a:t>
            </a:r>
            <a:endParaRPr b="1" u="sng"/>
          </a:p>
          <a:p>
            <a:pPr indent="-342900" lvl="0" marL="457200" rtl="0" algn="l">
              <a:lnSpc>
                <a:spcPct val="100000"/>
              </a:lnSpc>
              <a:spcBef>
                <a:spcPts val="0"/>
              </a:spcBef>
              <a:spcAft>
                <a:spcPts val="0"/>
              </a:spcAft>
              <a:buSzPts val="1800"/>
              <a:buChar char="●"/>
            </a:pPr>
            <a:r>
              <a:rPr lang="en"/>
              <a:t>Notebook 1: Done</a:t>
            </a:r>
            <a:endParaRPr/>
          </a:p>
          <a:p>
            <a:pPr indent="-342900" lvl="0" marL="457200" rtl="0" algn="l">
              <a:lnSpc>
                <a:spcPct val="100000"/>
              </a:lnSpc>
              <a:spcBef>
                <a:spcPts val="0"/>
              </a:spcBef>
              <a:spcAft>
                <a:spcPts val="0"/>
              </a:spcAft>
              <a:buSzPts val="1800"/>
              <a:buChar char="●"/>
            </a:pPr>
            <a:r>
              <a:rPr lang="en"/>
              <a:t>Notebook 2: </a:t>
            </a:r>
            <a:endParaRPr/>
          </a:p>
          <a:p>
            <a:pPr indent="-317500" lvl="1" marL="914400" rtl="0" algn="l">
              <a:lnSpc>
                <a:spcPct val="100000"/>
              </a:lnSpc>
              <a:spcBef>
                <a:spcPts val="0"/>
              </a:spcBef>
              <a:spcAft>
                <a:spcPts val="0"/>
              </a:spcAft>
              <a:buSzPts val="1400"/>
              <a:buChar char="○"/>
            </a:pPr>
            <a:r>
              <a:rPr lang="en"/>
              <a:t>WT: Spray effectiveness</a:t>
            </a:r>
            <a:endParaRPr/>
          </a:p>
          <a:p>
            <a:pPr indent="-317500" lvl="1" marL="914400" rtl="0" algn="l">
              <a:lnSpc>
                <a:spcPct val="100000"/>
              </a:lnSpc>
              <a:spcBef>
                <a:spcPts val="0"/>
              </a:spcBef>
              <a:spcAft>
                <a:spcPts val="0"/>
              </a:spcAft>
              <a:buSzPts val="1400"/>
              <a:buChar char="○"/>
            </a:pPr>
            <a:r>
              <a:rPr lang="en"/>
              <a:t>WT: Add clustering data </a:t>
            </a:r>
            <a:endParaRPr/>
          </a:p>
          <a:p>
            <a:pPr indent="-342900" lvl="0" marL="457200" rtl="0" algn="l">
              <a:lnSpc>
                <a:spcPct val="100000"/>
              </a:lnSpc>
              <a:spcBef>
                <a:spcPts val="0"/>
              </a:spcBef>
              <a:spcAft>
                <a:spcPts val="0"/>
              </a:spcAft>
              <a:buSzPts val="1800"/>
              <a:buChar char="●"/>
            </a:pPr>
            <a:r>
              <a:rPr lang="en"/>
              <a:t>Notebook 3: </a:t>
            </a:r>
            <a:endParaRPr/>
          </a:p>
          <a:p>
            <a:pPr indent="-317500" lvl="1" marL="914400" rtl="0" algn="l">
              <a:lnSpc>
                <a:spcPct val="100000"/>
              </a:lnSpc>
              <a:spcBef>
                <a:spcPts val="0"/>
              </a:spcBef>
              <a:spcAft>
                <a:spcPts val="0"/>
              </a:spcAft>
              <a:buSzPts val="1400"/>
              <a:buChar char="○"/>
            </a:pPr>
            <a:r>
              <a:rPr lang="en"/>
              <a:t>Alexis: Modelling</a:t>
            </a:r>
            <a:endParaRPr/>
          </a:p>
          <a:p>
            <a:pPr indent="0" lvl="0" marL="0" rtl="0" algn="l">
              <a:lnSpc>
                <a:spcPct val="100000"/>
              </a:lnSpc>
              <a:spcBef>
                <a:spcPts val="0"/>
              </a:spcBef>
              <a:spcAft>
                <a:spcPts val="0"/>
              </a:spcAft>
              <a:buNone/>
            </a:pPr>
            <a:r>
              <a:t/>
            </a:r>
            <a:endParaRPr b="1"/>
          </a:p>
        </p:txBody>
      </p:sp>
      <p:sp>
        <p:nvSpPr>
          <p:cNvPr id="313" name="Google Shape;313;p38"/>
          <p:cNvSpPr txBox="1"/>
          <p:nvPr>
            <p:ph idx="1" type="body"/>
          </p:nvPr>
        </p:nvSpPr>
        <p:spPr>
          <a:xfrm>
            <a:off x="3732550" y="856600"/>
            <a:ext cx="5099700" cy="3915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u="sng"/>
              <a:t>Presentation:</a:t>
            </a:r>
            <a:endParaRPr b="1" u="sng"/>
          </a:p>
          <a:p>
            <a:pPr indent="0" lvl="0" marL="0" rtl="0" algn="ctr">
              <a:lnSpc>
                <a:spcPct val="100000"/>
              </a:lnSpc>
              <a:spcBef>
                <a:spcPts val="0"/>
              </a:spcBef>
              <a:spcAft>
                <a:spcPts val="0"/>
              </a:spcAft>
              <a:buNone/>
            </a:pPr>
            <a:r>
              <a:rPr lang="en" sz="1000"/>
              <a:t>(% means the time allocated, also the amount of effort/slides you should put in)</a:t>
            </a:r>
            <a:endParaRPr sz="1000"/>
          </a:p>
          <a:p>
            <a:pPr indent="-342900" lvl="0" marL="457200" rtl="0" algn="l">
              <a:lnSpc>
                <a:spcPct val="100000"/>
              </a:lnSpc>
              <a:spcBef>
                <a:spcPts val="0"/>
              </a:spcBef>
              <a:spcAft>
                <a:spcPts val="0"/>
              </a:spcAft>
              <a:buSzPts val="1800"/>
              <a:buAutoNum type="arabicPeriod"/>
            </a:pPr>
            <a:r>
              <a:rPr b="1" lang="en"/>
              <a:t>Introduction/Business Problem: Alyse (10%)</a:t>
            </a:r>
            <a:endParaRPr b="1"/>
          </a:p>
          <a:p>
            <a:pPr indent="-342900" lvl="0" marL="457200" rtl="0" algn="l">
              <a:lnSpc>
                <a:spcPct val="100000"/>
              </a:lnSpc>
              <a:spcBef>
                <a:spcPts val="0"/>
              </a:spcBef>
              <a:spcAft>
                <a:spcPts val="0"/>
              </a:spcAft>
              <a:buSzPts val="1800"/>
              <a:buAutoNum type="arabicPeriod"/>
            </a:pPr>
            <a:r>
              <a:rPr b="1" lang="en"/>
              <a:t>Data Cleaning: (15%)</a:t>
            </a:r>
            <a:endParaRPr b="1"/>
          </a:p>
          <a:p>
            <a:pPr indent="-317500" lvl="1" marL="914400" rtl="0" algn="l">
              <a:lnSpc>
                <a:spcPct val="100000"/>
              </a:lnSpc>
              <a:spcBef>
                <a:spcPts val="0"/>
              </a:spcBef>
              <a:spcAft>
                <a:spcPts val="0"/>
              </a:spcAft>
              <a:buSzPts val="1400"/>
              <a:buAutoNum type="alphaLcPeriod"/>
            </a:pPr>
            <a:r>
              <a:rPr b="1" lang="en"/>
              <a:t>Train/Test:  </a:t>
            </a:r>
            <a:r>
              <a:rPr b="1" lang="en">
                <a:solidFill>
                  <a:schemeClr val="accent4"/>
                </a:solidFill>
              </a:rPr>
              <a:t>Alexis</a:t>
            </a:r>
            <a:endParaRPr b="1">
              <a:solidFill>
                <a:schemeClr val="accent4"/>
              </a:solidFill>
            </a:endParaRPr>
          </a:p>
          <a:p>
            <a:pPr indent="-317500" lvl="1" marL="914400" rtl="0" algn="l">
              <a:lnSpc>
                <a:spcPct val="100000"/>
              </a:lnSpc>
              <a:spcBef>
                <a:spcPts val="0"/>
              </a:spcBef>
              <a:spcAft>
                <a:spcPts val="0"/>
              </a:spcAft>
              <a:buSzPts val="1400"/>
              <a:buAutoNum type="alphaLcPeriod"/>
            </a:pPr>
            <a:r>
              <a:rPr b="1" lang="en"/>
              <a:t>Weather: </a:t>
            </a:r>
            <a:r>
              <a:rPr b="1" lang="en">
                <a:solidFill>
                  <a:schemeClr val="accent4"/>
                </a:solidFill>
              </a:rPr>
              <a:t>Alexis</a:t>
            </a:r>
            <a:endParaRPr b="1"/>
          </a:p>
          <a:p>
            <a:pPr indent="-317500" lvl="1" marL="914400" rtl="0" algn="l">
              <a:lnSpc>
                <a:spcPct val="100000"/>
              </a:lnSpc>
              <a:spcBef>
                <a:spcPts val="0"/>
              </a:spcBef>
              <a:spcAft>
                <a:spcPts val="0"/>
              </a:spcAft>
              <a:buSzPts val="1400"/>
              <a:buAutoNum type="alphaLcPeriod"/>
            </a:pPr>
            <a:r>
              <a:rPr b="1" lang="en"/>
              <a:t>Spray: </a:t>
            </a:r>
            <a:r>
              <a:rPr b="1" lang="en">
                <a:solidFill>
                  <a:schemeClr val="accent4"/>
                </a:solidFill>
              </a:rPr>
              <a:t>Alyse</a:t>
            </a:r>
            <a:endParaRPr b="1">
              <a:solidFill>
                <a:schemeClr val="accent4"/>
              </a:solidFill>
            </a:endParaRPr>
          </a:p>
          <a:p>
            <a:pPr indent="-342900" lvl="0" marL="457200" rtl="0" algn="l">
              <a:lnSpc>
                <a:spcPct val="100000"/>
              </a:lnSpc>
              <a:spcBef>
                <a:spcPts val="0"/>
              </a:spcBef>
              <a:spcAft>
                <a:spcPts val="0"/>
              </a:spcAft>
              <a:buSzPts val="1800"/>
              <a:buAutoNum type="arabicPeriod"/>
            </a:pPr>
            <a:r>
              <a:rPr b="1" lang="en"/>
              <a:t>EDA: (35%)</a:t>
            </a:r>
            <a:endParaRPr b="1"/>
          </a:p>
          <a:p>
            <a:pPr indent="-317500" lvl="1" marL="914400" rtl="0" algn="l">
              <a:lnSpc>
                <a:spcPct val="100000"/>
              </a:lnSpc>
              <a:spcBef>
                <a:spcPts val="0"/>
              </a:spcBef>
              <a:spcAft>
                <a:spcPts val="0"/>
              </a:spcAft>
              <a:buSzPts val="1400"/>
              <a:buAutoNum type="alphaLcPeriod"/>
            </a:pPr>
            <a:r>
              <a:rPr b="1" lang="en"/>
              <a:t>Train/Test: Alyse (Overall key findings)</a:t>
            </a:r>
            <a:endParaRPr b="1"/>
          </a:p>
          <a:p>
            <a:pPr indent="-317500" lvl="1" marL="914400" rtl="0" algn="l">
              <a:lnSpc>
                <a:spcPct val="100000"/>
              </a:lnSpc>
              <a:spcBef>
                <a:spcPts val="0"/>
              </a:spcBef>
              <a:spcAft>
                <a:spcPts val="0"/>
              </a:spcAft>
              <a:buSzPts val="1400"/>
              <a:buAutoNum type="alphaLcPeriod"/>
            </a:pPr>
            <a:r>
              <a:rPr b="1" lang="en"/>
              <a:t>Weather: </a:t>
            </a:r>
            <a:r>
              <a:rPr b="1" lang="en">
                <a:solidFill>
                  <a:schemeClr val="accent4"/>
                </a:solidFill>
              </a:rPr>
              <a:t>Alexis</a:t>
            </a:r>
            <a:r>
              <a:rPr b="1" lang="en"/>
              <a:t> </a:t>
            </a:r>
            <a:r>
              <a:rPr b="1" lang="en"/>
              <a:t>(Correlation)</a:t>
            </a:r>
            <a:endParaRPr b="1"/>
          </a:p>
          <a:p>
            <a:pPr indent="-317500" lvl="1" marL="914400" rtl="0" algn="l">
              <a:lnSpc>
                <a:spcPct val="100000"/>
              </a:lnSpc>
              <a:spcBef>
                <a:spcPts val="0"/>
              </a:spcBef>
              <a:spcAft>
                <a:spcPts val="0"/>
              </a:spcAft>
              <a:buSzPts val="1400"/>
              <a:buAutoNum type="alphaLcPeriod"/>
            </a:pPr>
            <a:r>
              <a:rPr b="1" lang="en"/>
              <a:t>Spray:</a:t>
            </a:r>
            <a:r>
              <a:rPr lang="en">
                <a:solidFill>
                  <a:schemeClr val="accent4"/>
                </a:solidFill>
              </a:rPr>
              <a:t> Alyse</a:t>
            </a:r>
            <a:r>
              <a:rPr b="1" lang="en">
                <a:solidFill>
                  <a:schemeClr val="accent4"/>
                </a:solidFill>
              </a:rPr>
              <a:t> </a:t>
            </a:r>
            <a:r>
              <a:rPr b="1" lang="en"/>
              <a:t>(Effectiveness)</a:t>
            </a:r>
            <a:endParaRPr b="1"/>
          </a:p>
          <a:p>
            <a:pPr indent="-342900" lvl="0" marL="457200" rtl="0" algn="l">
              <a:lnSpc>
                <a:spcPct val="100000"/>
              </a:lnSpc>
              <a:spcBef>
                <a:spcPts val="0"/>
              </a:spcBef>
              <a:spcAft>
                <a:spcPts val="0"/>
              </a:spcAft>
              <a:buSzPts val="1800"/>
              <a:buAutoNum type="arabicPeriod"/>
            </a:pPr>
            <a:r>
              <a:rPr b="1" lang="en"/>
              <a:t>Data Modelling: Dylan (25%)?</a:t>
            </a:r>
            <a:endParaRPr b="1"/>
          </a:p>
          <a:p>
            <a:pPr indent="-342900" lvl="0" marL="457200" rtl="0" algn="l">
              <a:lnSpc>
                <a:spcPct val="100000"/>
              </a:lnSpc>
              <a:spcBef>
                <a:spcPts val="0"/>
              </a:spcBef>
              <a:spcAft>
                <a:spcPts val="0"/>
              </a:spcAft>
              <a:buSzPts val="1800"/>
              <a:buAutoNum type="arabicPeriod"/>
            </a:pPr>
            <a:r>
              <a:rPr b="1" lang="en"/>
              <a:t>Key Findings/Recommendations: Dylan/Alexis (15%)</a:t>
            </a:r>
            <a:endParaRPr b="1"/>
          </a:p>
          <a:p>
            <a:pPr indent="-342900" lvl="0" marL="457200" rtl="0" algn="l">
              <a:lnSpc>
                <a:spcPct val="100000"/>
              </a:lnSpc>
              <a:spcBef>
                <a:spcPts val="0"/>
              </a:spcBef>
              <a:spcAft>
                <a:spcPts val="0"/>
              </a:spcAft>
              <a:buSzPts val="1800"/>
              <a:buAutoNum type="arabicPeriod"/>
            </a:pPr>
            <a:r>
              <a:rPr b="1" lang="en"/>
              <a:t>Conclusion: </a:t>
            </a:r>
            <a:r>
              <a:rPr lang="en"/>
              <a:t>(Leave till the last)</a:t>
            </a:r>
            <a:endParaRPr/>
          </a:p>
        </p:txBody>
      </p:sp>
      <p:sp>
        <p:nvSpPr>
          <p:cNvPr id="314" name="Google Shape;314;p38"/>
          <p:cNvSpPr/>
          <p:nvPr/>
        </p:nvSpPr>
        <p:spPr>
          <a:xfrm>
            <a:off x="3807650" y="138130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8"/>
          <p:cNvSpPr/>
          <p:nvPr/>
        </p:nvSpPr>
        <p:spPr>
          <a:xfrm>
            <a:off x="4278100" y="324215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8"/>
          <p:cNvSpPr/>
          <p:nvPr/>
        </p:nvSpPr>
        <p:spPr>
          <a:xfrm>
            <a:off x="6952850" y="251425"/>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8"/>
          <p:cNvSpPr txBox="1"/>
          <p:nvPr>
            <p:ph idx="4294967295" type="title"/>
          </p:nvPr>
        </p:nvSpPr>
        <p:spPr>
          <a:xfrm>
            <a:off x="7289150" y="271225"/>
            <a:ext cx="18693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Indicates ‘DONE’</a:t>
            </a:r>
            <a:endParaRPr/>
          </a:p>
        </p:txBody>
      </p:sp>
      <p:sp>
        <p:nvSpPr>
          <p:cNvPr id="318" name="Google Shape;318;p38"/>
          <p:cNvSpPr/>
          <p:nvPr/>
        </p:nvSpPr>
        <p:spPr>
          <a:xfrm>
            <a:off x="4278100" y="1887788"/>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8"/>
          <p:cNvSpPr/>
          <p:nvPr/>
        </p:nvSpPr>
        <p:spPr>
          <a:xfrm>
            <a:off x="4278100" y="207900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8"/>
          <p:cNvSpPr/>
          <p:nvPr/>
        </p:nvSpPr>
        <p:spPr>
          <a:xfrm>
            <a:off x="4278100" y="302885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8"/>
          <p:cNvSpPr/>
          <p:nvPr/>
        </p:nvSpPr>
        <p:spPr>
          <a:xfrm>
            <a:off x="4278100" y="280305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8"/>
          <p:cNvSpPr/>
          <p:nvPr/>
        </p:nvSpPr>
        <p:spPr>
          <a:xfrm>
            <a:off x="4278100" y="228105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5"/>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Part I</a:t>
            </a:r>
            <a:endParaRPr b="1"/>
          </a:p>
          <a:p>
            <a:pPr indent="0" lvl="0" marL="0" rtl="0" algn="l">
              <a:spcBef>
                <a:spcPts val="0"/>
              </a:spcBef>
              <a:spcAft>
                <a:spcPts val="0"/>
              </a:spcAft>
              <a:buNone/>
            </a:pPr>
            <a:r>
              <a:rPr lang="en" sz="4500"/>
              <a:t>Data Cleaning</a:t>
            </a:r>
            <a:endParaRPr sz="4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cxnSp>
        <p:nvCxnSpPr>
          <p:cNvPr id="87" name="Google Shape;87;p16"/>
          <p:cNvCxnSpPr/>
          <p:nvPr/>
        </p:nvCxnSpPr>
        <p:spPr>
          <a:xfrm>
            <a:off x="400200" y="1280125"/>
            <a:ext cx="8343600" cy="26700"/>
          </a:xfrm>
          <a:prstGeom prst="straightConnector1">
            <a:avLst/>
          </a:prstGeom>
          <a:noFill/>
          <a:ln cap="flat" cmpd="sng" w="19050">
            <a:solidFill>
              <a:schemeClr val="accent5"/>
            </a:solidFill>
            <a:prstDash val="solid"/>
            <a:round/>
            <a:headEnd len="med" w="med" type="none"/>
            <a:tailEnd len="med" w="med" type="none"/>
          </a:ln>
        </p:spPr>
      </p:cxnSp>
      <p:sp>
        <p:nvSpPr>
          <p:cNvPr id="88" name="Google Shape;88;p16"/>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 / Test Dataset</a:t>
            </a:r>
            <a:endParaRPr/>
          </a:p>
        </p:txBody>
      </p:sp>
      <p:sp>
        <p:nvSpPr>
          <p:cNvPr id="89" name="Google Shape;89;p16"/>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Overview and Processing</a:t>
            </a:r>
            <a:endParaRPr/>
          </a:p>
        </p:txBody>
      </p:sp>
      <p:grpSp>
        <p:nvGrpSpPr>
          <p:cNvPr id="90" name="Google Shape;90;p16"/>
          <p:cNvGrpSpPr/>
          <p:nvPr/>
        </p:nvGrpSpPr>
        <p:grpSpPr>
          <a:xfrm>
            <a:off x="368466" y="1158525"/>
            <a:ext cx="8407068" cy="1750500"/>
            <a:chOff x="307727" y="1310925"/>
            <a:chExt cx="8308200" cy="1750500"/>
          </a:xfrm>
        </p:grpSpPr>
        <p:sp>
          <p:nvSpPr>
            <p:cNvPr id="91" name="Google Shape;91;p16"/>
            <p:cNvSpPr/>
            <p:nvPr/>
          </p:nvSpPr>
          <p:spPr>
            <a:xfrm>
              <a:off x="1531127" y="1310925"/>
              <a:ext cx="1484400" cy="25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Train Dataset</a:t>
              </a:r>
              <a:endParaRPr b="1" sz="1600">
                <a:solidFill>
                  <a:schemeClr val="accent5"/>
                </a:solidFill>
                <a:latin typeface="Century Gothic"/>
                <a:ea typeface="Century Gothic"/>
                <a:cs typeface="Century Gothic"/>
                <a:sym typeface="Century Gothic"/>
              </a:endParaRPr>
            </a:p>
          </p:txBody>
        </p:sp>
        <p:sp>
          <p:nvSpPr>
            <p:cNvPr id="92" name="Google Shape;92;p16"/>
            <p:cNvSpPr txBox="1"/>
            <p:nvPr/>
          </p:nvSpPr>
          <p:spPr>
            <a:xfrm>
              <a:off x="307727" y="1615725"/>
              <a:ext cx="3931200" cy="1445700"/>
            </a:xfrm>
            <a:prstGeom prst="rect">
              <a:avLst/>
            </a:prstGeom>
            <a:solidFill>
              <a:srgbClr val="EFEFEF"/>
            </a:solidFill>
            <a:ln>
              <a:noFill/>
            </a:ln>
          </p:spPr>
          <p:txBody>
            <a:bodyPr anchorCtr="0" anchor="t" bIns="91425" lIns="91425" spcFirstLastPara="1" rIns="91425" wrap="square" tIns="91425">
              <a:noAutofit/>
            </a:bodyPr>
            <a:lstStyle/>
            <a:p>
              <a:pPr indent="-184150" lvl="0" marL="171450" rtl="0" algn="l">
                <a:spcBef>
                  <a:spcPts val="0"/>
                </a:spcBef>
                <a:spcAft>
                  <a:spcPts val="0"/>
                </a:spcAft>
                <a:buSzPts val="1100"/>
                <a:buFont typeface="Century Gothic"/>
                <a:buChar char="●"/>
              </a:pPr>
              <a:r>
                <a:rPr b="1" lang="en" sz="1100">
                  <a:latin typeface="Century Gothic"/>
                  <a:ea typeface="Century Gothic"/>
                  <a:cs typeface="Century Gothic"/>
                  <a:sym typeface="Century Gothic"/>
                </a:rPr>
                <a:t>12 </a:t>
              </a:r>
              <a:r>
                <a:rPr lang="en" sz="1100">
                  <a:latin typeface="Century Gothic"/>
                  <a:ea typeface="Century Gothic"/>
                  <a:cs typeface="Century Gothic"/>
                  <a:sym typeface="Century Gothic"/>
                </a:rPr>
                <a:t>columns</a:t>
              </a:r>
              <a:r>
                <a:rPr b="1" lang="en" sz="1100">
                  <a:latin typeface="Century Gothic"/>
                  <a:ea typeface="Century Gothic"/>
                  <a:cs typeface="Century Gothic"/>
                  <a:sym typeface="Century Gothic"/>
                </a:rPr>
                <a:t>, 10,506 </a:t>
              </a:r>
              <a:r>
                <a:rPr lang="en" sz="1100">
                  <a:latin typeface="Century Gothic"/>
                  <a:ea typeface="Century Gothic"/>
                  <a:cs typeface="Century Gothic"/>
                  <a:sym typeface="Century Gothic"/>
                </a:rPr>
                <a:t>entries</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Samples taken in</a:t>
              </a:r>
              <a:r>
                <a:rPr i="1" lang="en" sz="1100">
                  <a:latin typeface="Century Gothic"/>
                  <a:ea typeface="Century Gothic"/>
                  <a:cs typeface="Century Gothic"/>
                  <a:sym typeface="Century Gothic"/>
                </a:rPr>
                <a:t> </a:t>
              </a:r>
              <a:r>
                <a:rPr b="1" i="1" lang="en" sz="1100">
                  <a:solidFill>
                    <a:srgbClr val="5B0F00"/>
                  </a:solidFill>
                  <a:latin typeface="Century Gothic"/>
                  <a:ea typeface="Century Gothic"/>
                  <a:cs typeface="Century Gothic"/>
                  <a:sym typeface="Century Gothic"/>
                </a:rPr>
                <a:t>odd</a:t>
              </a:r>
              <a:r>
                <a:rPr i="1" lang="en" sz="1100">
                  <a:latin typeface="Century Gothic"/>
                  <a:ea typeface="Century Gothic"/>
                  <a:cs typeface="Century Gothic"/>
                  <a:sym typeface="Century Gothic"/>
                </a:rPr>
                <a:t> </a:t>
              </a:r>
              <a:r>
                <a:rPr lang="en" sz="1100">
                  <a:latin typeface="Century Gothic"/>
                  <a:ea typeface="Century Gothic"/>
                  <a:cs typeface="Century Gothic"/>
                  <a:sym typeface="Century Gothic"/>
                </a:rPr>
                <a:t>years: 2007, 2009, 2011, 2013</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Includes date, trap, address, species collected, number of mosquitos and presence of WNV</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Unique samples are split into ‘bins’ of 50 </a:t>
              </a:r>
              <a:endParaRPr sz="1100">
                <a:latin typeface="Century Gothic"/>
                <a:ea typeface="Century Gothic"/>
                <a:cs typeface="Century Gothic"/>
                <a:sym typeface="Century Gothic"/>
              </a:endParaRPr>
            </a:p>
            <a:p>
              <a:pPr indent="0" lvl="0" marL="0" rtl="0" algn="l">
                <a:spcBef>
                  <a:spcPts val="1000"/>
                </a:spcBef>
                <a:spcAft>
                  <a:spcPts val="0"/>
                </a:spcAft>
                <a:buNone/>
              </a:pPr>
              <a:r>
                <a:t/>
              </a:r>
              <a:endParaRPr b="1" sz="1100">
                <a:latin typeface="Century Gothic"/>
                <a:ea typeface="Century Gothic"/>
                <a:cs typeface="Century Gothic"/>
                <a:sym typeface="Century Gothic"/>
              </a:endParaRPr>
            </a:p>
            <a:p>
              <a:pPr indent="0" lvl="0" marL="457200" rtl="0" algn="l">
                <a:spcBef>
                  <a:spcPts val="1000"/>
                </a:spcBef>
                <a:spcAft>
                  <a:spcPts val="1000"/>
                </a:spcAft>
                <a:buNone/>
              </a:pPr>
              <a:r>
                <a:t/>
              </a:r>
              <a:endParaRPr sz="1100">
                <a:latin typeface="Century Gothic"/>
                <a:ea typeface="Century Gothic"/>
                <a:cs typeface="Century Gothic"/>
                <a:sym typeface="Century Gothic"/>
              </a:endParaRPr>
            </a:p>
          </p:txBody>
        </p:sp>
        <p:sp>
          <p:nvSpPr>
            <p:cNvPr id="93" name="Google Shape;93;p16"/>
            <p:cNvSpPr/>
            <p:nvPr/>
          </p:nvSpPr>
          <p:spPr>
            <a:xfrm>
              <a:off x="6041627" y="1310925"/>
              <a:ext cx="1359900" cy="25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Test</a:t>
              </a:r>
              <a:r>
                <a:rPr b="1" lang="en" sz="1600">
                  <a:solidFill>
                    <a:schemeClr val="accent5"/>
                  </a:solidFill>
                  <a:latin typeface="Century Gothic"/>
                  <a:ea typeface="Century Gothic"/>
                  <a:cs typeface="Century Gothic"/>
                  <a:sym typeface="Century Gothic"/>
                </a:rPr>
                <a:t> Dataset</a:t>
              </a:r>
              <a:endParaRPr b="1" sz="1600">
                <a:solidFill>
                  <a:schemeClr val="accent5"/>
                </a:solidFill>
                <a:latin typeface="Century Gothic"/>
                <a:ea typeface="Century Gothic"/>
                <a:cs typeface="Century Gothic"/>
                <a:sym typeface="Century Gothic"/>
              </a:endParaRPr>
            </a:p>
          </p:txBody>
        </p:sp>
        <p:sp>
          <p:nvSpPr>
            <p:cNvPr id="94" name="Google Shape;94;p16"/>
            <p:cNvSpPr txBox="1"/>
            <p:nvPr/>
          </p:nvSpPr>
          <p:spPr>
            <a:xfrm>
              <a:off x="4827227" y="1615725"/>
              <a:ext cx="3788700" cy="1445700"/>
            </a:xfrm>
            <a:prstGeom prst="rect">
              <a:avLst/>
            </a:prstGeom>
            <a:solidFill>
              <a:srgbClr val="EFEFEF"/>
            </a:solidFill>
            <a:ln>
              <a:noFill/>
            </a:ln>
          </p:spPr>
          <p:txBody>
            <a:bodyPr anchorCtr="0" anchor="t" bIns="91425" lIns="91425" spcFirstLastPara="1" rIns="91425" wrap="square" tIns="91425">
              <a:noAutofit/>
            </a:bodyPr>
            <a:lstStyle/>
            <a:p>
              <a:pPr indent="-184150" lvl="0" marL="171450" rtl="0" algn="l">
                <a:spcBef>
                  <a:spcPts val="0"/>
                </a:spcBef>
                <a:spcAft>
                  <a:spcPts val="0"/>
                </a:spcAft>
                <a:buSzPts val="1100"/>
                <a:buFont typeface="Century Gothic"/>
                <a:buChar char="●"/>
              </a:pPr>
              <a:r>
                <a:rPr b="1" lang="en" sz="1100">
                  <a:latin typeface="Century Gothic"/>
                  <a:ea typeface="Century Gothic"/>
                  <a:cs typeface="Century Gothic"/>
                  <a:sym typeface="Century Gothic"/>
                </a:rPr>
                <a:t>11 </a:t>
              </a:r>
              <a:r>
                <a:rPr lang="en" sz="1100">
                  <a:latin typeface="Century Gothic"/>
                  <a:ea typeface="Century Gothic"/>
                  <a:cs typeface="Century Gothic"/>
                  <a:sym typeface="Century Gothic"/>
                </a:rPr>
                <a:t>columns</a:t>
              </a:r>
              <a:r>
                <a:rPr b="1" lang="en" sz="1100">
                  <a:latin typeface="Century Gothic"/>
                  <a:ea typeface="Century Gothic"/>
                  <a:cs typeface="Century Gothic"/>
                  <a:sym typeface="Century Gothic"/>
                </a:rPr>
                <a:t>, </a:t>
              </a:r>
              <a:r>
                <a:rPr b="1" lang="en" sz="1100">
                  <a:latin typeface="Century Gothic"/>
                  <a:ea typeface="Century Gothic"/>
                  <a:cs typeface="Century Gothic"/>
                  <a:sym typeface="Century Gothic"/>
                </a:rPr>
                <a:t>116,293</a:t>
              </a:r>
              <a:r>
                <a:rPr b="1" lang="en" sz="1100">
                  <a:latin typeface="Century Gothic"/>
                  <a:ea typeface="Century Gothic"/>
                  <a:cs typeface="Century Gothic"/>
                  <a:sym typeface="Century Gothic"/>
                </a:rPr>
                <a:t> </a:t>
              </a:r>
              <a:r>
                <a:rPr lang="en" sz="1100">
                  <a:latin typeface="Century Gothic"/>
                  <a:ea typeface="Century Gothic"/>
                  <a:cs typeface="Century Gothic"/>
                  <a:sym typeface="Century Gothic"/>
                </a:rPr>
                <a:t>entries</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Samples taken in </a:t>
              </a:r>
              <a:r>
                <a:rPr b="1" i="1" lang="en" sz="1100">
                  <a:solidFill>
                    <a:srgbClr val="5B0F00"/>
                  </a:solidFill>
                  <a:latin typeface="Century Gothic"/>
                  <a:ea typeface="Century Gothic"/>
                  <a:cs typeface="Century Gothic"/>
                  <a:sym typeface="Century Gothic"/>
                </a:rPr>
                <a:t>even</a:t>
              </a:r>
              <a:r>
                <a:rPr lang="en" sz="1100">
                  <a:latin typeface="Century Gothic"/>
                  <a:ea typeface="Century Gothic"/>
                  <a:cs typeface="Century Gothic"/>
                  <a:sym typeface="Century Gothic"/>
                </a:rPr>
                <a:t> years: 2008, 2010, 2012, 2014</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Same columns as train data except for NumMosquitos and WnvPresent</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Samples are also split in the same way</a:t>
              </a:r>
              <a:endParaRPr sz="1100">
                <a:latin typeface="Century Gothic"/>
                <a:ea typeface="Century Gothic"/>
                <a:cs typeface="Century Gothic"/>
                <a:sym typeface="Century Gothic"/>
              </a:endParaRPr>
            </a:p>
            <a:p>
              <a:pPr indent="0" lvl="0" marL="0" rtl="0" algn="l">
                <a:spcBef>
                  <a:spcPts val="1000"/>
                </a:spcBef>
                <a:spcAft>
                  <a:spcPts val="0"/>
                </a:spcAft>
                <a:buNone/>
              </a:pPr>
              <a:r>
                <a:t/>
              </a:r>
              <a:endParaRPr b="1" sz="1100">
                <a:latin typeface="Century Gothic"/>
                <a:ea typeface="Century Gothic"/>
                <a:cs typeface="Century Gothic"/>
                <a:sym typeface="Century Gothic"/>
              </a:endParaRPr>
            </a:p>
            <a:p>
              <a:pPr indent="0" lvl="0" marL="457200" rtl="0" algn="l">
                <a:spcBef>
                  <a:spcPts val="1000"/>
                </a:spcBef>
                <a:spcAft>
                  <a:spcPts val="1000"/>
                </a:spcAft>
                <a:buNone/>
              </a:pPr>
              <a:r>
                <a:t/>
              </a:r>
              <a:endParaRPr sz="1100">
                <a:latin typeface="Century Gothic"/>
                <a:ea typeface="Century Gothic"/>
                <a:cs typeface="Century Gothic"/>
                <a:sym typeface="Century Gothic"/>
              </a:endParaRPr>
            </a:p>
          </p:txBody>
        </p:sp>
      </p:grpSp>
      <p:sp>
        <p:nvSpPr>
          <p:cNvPr id="95" name="Google Shape;95;p16"/>
          <p:cNvSpPr txBox="1"/>
          <p:nvPr/>
        </p:nvSpPr>
        <p:spPr>
          <a:xfrm>
            <a:off x="640500" y="3297125"/>
            <a:ext cx="7863000" cy="1563300"/>
          </a:xfrm>
          <a:prstGeom prst="rect">
            <a:avLst/>
          </a:prstGeom>
          <a:noFill/>
          <a:ln>
            <a:noFill/>
          </a:ln>
        </p:spPr>
        <p:txBody>
          <a:bodyPr anchorCtr="0" anchor="t" bIns="91425" lIns="91425" spcFirstLastPara="1" rIns="91425" wrap="square" tIns="91425">
            <a:noAutofit/>
          </a:bodyPr>
          <a:lstStyle/>
          <a:p>
            <a:pPr indent="-184150" lvl="0" marL="171450" rtl="0" algn="l">
              <a:spcBef>
                <a:spcPts val="300"/>
              </a:spcBef>
              <a:spcAft>
                <a:spcPts val="0"/>
              </a:spcAft>
              <a:buClr>
                <a:srgbClr val="FFFFFF"/>
              </a:buClr>
              <a:buSzPts val="1100"/>
              <a:buFont typeface="Century Gothic"/>
              <a:buChar char="●"/>
            </a:pPr>
            <a:r>
              <a:rPr b="1" lang="en" sz="1100">
                <a:solidFill>
                  <a:schemeClr val="accent5"/>
                </a:solidFill>
                <a:latin typeface="Century Gothic"/>
                <a:ea typeface="Century Gothic"/>
                <a:cs typeface="Century Gothic"/>
                <a:sym typeface="Century Gothic"/>
              </a:rPr>
              <a:t>Streamlining variables:</a:t>
            </a:r>
            <a:r>
              <a:rPr lang="en" sz="1100">
                <a:solidFill>
                  <a:srgbClr val="FFFFFF"/>
                </a:solidFill>
                <a:latin typeface="Century Gothic"/>
                <a:ea typeface="Century Gothic"/>
                <a:cs typeface="Century Gothic"/>
                <a:sym typeface="Century Gothic"/>
              </a:rPr>
              <a:t> </a:t>
            </a:r>
            <a:endParaRPr sz="1100">
              <a:solidFill>
                <a:srgbClr val="FFFFFF"/>
              </a:solidFill>
              <a:latin typeface="Century Gothic"/>
              <a:ea typeface="Century Gothic"/>
              <a:cs typeface="Century Gothic"/>
              <a:sym typeface="Century Gothic"/>
            </a:endParaRPr>
          </a:p>
          <a:p>
            <a:pPr indent="-298450" lvl="1" marL="914400" rtl="0" algn="l">
              <a:spcBef>
                <a:spcPts val="300"/>
              </a:spcBef>
              <a:spcAft>
                <a:spcPts val="0"/>
              </a:spcAft>
              <a:buClr>
                <a:srgbClr val="FFFFFF"/>
              </a:buClr>
              <a:buSzPts val="1100"/>
              <a:buFont typeface="Century Gothic"/>
              <a:buChar char="○"/>
            </a:pPr>
            <a:r>
              <a:rPr b="1" lang="en" sz="1100">
                <a:solidFill>
                  <a:schemeClr val="accent4"/>
                </a:solidFill>
                <a:latin typeface="Century Gothic"/>
                <a:ea typeface="Century Gothic"/>
                <a:cs typeface="Century Gothic"/>
                <a:sym typeface="Century Gothic"/>
              </a:rPr>
              <a:t>Clustering traps</a:t>
            </a:r>
            <a:r>
              <a:rPr lang="en" sz="1100">
                <a:solidFill>
                  <a:srgbClr val="FFFFFF"/>
                </a:solidFill>
                <a:latin typeface="Century Gothic"/>
                <a:ea typeface="Century Gothic"/>
                <a:cs typeface="Century Gothic"/>
                <a:sym typeface="Century Gothic"/>
              </a:rPr>
              <a:t> by latitude and longitude and assigning each trap a cluster ID, dropping other address columns</a:t>
            </a:r>
            <a:endParaRPr sz="1100">
              <a:solidFill>
                <a:srgbClr val="FFFFFF"/>
              </a:solidFill>
              <a:latin typeface="Century Gothic"/>
              <a:ea typeface="Century Gothic"/>
              <a:cs typeface="Century Gothic"/>
              <a:sym typeface="Century Gothic"/>
            </a:endParaRPr>
          </a:p>
          <a:p>
            <a:pPr indent="-184150" lvl="0" marL="171450" rtl="0" algn="l">
              <a:spcBef>
                <a:spcPts val="300"/>
              </a:spcBef>
              <a:spcAft>
                <a:spcPts val="0"/>
              </a:spcAft>
              <a:buClr>
                <a:schemeClr val="accent5"/>
              </a:buClr>
              <a:buSzPts val="1100"/>
              <a:buFont typeface="Century Gothic"/>
              <a:buChar char="●"/>
            </a:pPr>
            <a:r>
              <a:rPr b="1" lang="en" sz="1100">
                <a:solidFill>
                  <a:schemeClr val="accent5"/>
                </a:solidFill>
                <a:latin typeface="Century Gothic"/>
                <a:ea typeface="Century Gothic"/>
                <a:cs typeface="Century Gothic"/>
                <a:sym typeface="Century Gothic"/>
              </a:rPr>
              <a:t>Feature engineering:</a:t>
            </a:r>
            <a:endParaRPr sz="1100">
              <a:solidFill>
                <a:schemeClr val="accent5"/>
              </a:solidFill>
              <a:latin typeface="Century Gothic"/>
              <a:ea typeface="Century Gothic"/>
              <a:cs typeface="Century Gothic"/>
              <a:sym typeface="Century Gothic"/>
            </a:endParaRPr>
          </a:p>
          <a:p>
            <a:pPr indent="-298450" lvl="1" marL="914400" rtl="0" algn="l">
              <a:spcBef>
                <a:spcPts val="300"/>
              </a:spcBef>
              <a:spcAft>
                <a:spcPts val="0"/>
              </a:spcAft>
              <a:buClr>
                <a:schemeClr val="dk1"/>
              </a:buClr>
              <a:buSzPts val="1100"/>
              <a:buFont typeface="Century Gothic"/>
              <a:buChar char="○"/>
            </a:pPr>
            <a:r>
              <a:rPr b="1" i="1" lang="en" sz="1100">
                <a:solidFill>
                  <a:schemeClr val="accent4"/>
                </a:solidFill>
                <a:latin typeface="Century Gothic"/>
                <a:ea typeface="Century Gothic"/>
                <a:cs typeface="Century Gothic"/>
                <a:sym typeface="Century Gothic"/>
              </a:rPr>
              <a:t>Dates</a:t>
            </a:r>
            <a:r>
              <a:rPr i="1" lang="en" sz="1100">
                <a:solidFill>
                  <a:schemeClr val="dk1"/>
                </a:solidFill>
                <a:latin typeface="Century Gothic"/>
                <a:ea typeface="Century Gothic"/>
                <a:cs typeface="Century Gothic"/>
                <a:sym typeface="Century Gothic"/>
              </a:rPr>
              <a:t>:</a:t>
            </a:r>
            <a:r>
              <a:rPr lang="en" sz="1100">
                <a:solidFill>
                  <a:schemeClr val="dk1"/>
                </a:solidFill>
                <a:latin typeface="Century Gothic"/>
                <a:ea typeface="Century Gothic"/>
                <a:cs typeface="Century Gothic"/>
                <a:sym typeface="Century Gothic"/>
              </a:rPr>
              <a:t> Day of year, month, week of year etc.</a:t>
            </a:r>
            <a:endParaRPr sz="1100">
              <a:solidFill>
                <a:schemeClr val="dk1"/>
              </a:solidFill>
              <a:latin typeface="Century Gothic"/>
              <a:ea typeface="Century Gothic"/>
              <a:cs typeface="Century Gothic"/>
              <a:sym typeface="Century Gothic"/>
            </a:endParaRPr>
          </a:p>
          <a:p>
            <a:pPr indent="-298450" lvl="1" marL="914400" rtl="0" algn="l">
              <a:spcBef>
                <a:spcPts val="300"/>
              </a:spcBef>
              <a:spcAft>
                <a:spcPts val="0"/>
              </a:spcAft>
              <a:buClr>
                <a:schemeClr val="dk1"/>
              </a:buClr>
              <a:buSzPts val="1100"/>
              <a:buFont typeface="Century Gothic"/>
              <a:buChar char="○"/>
            </a:pPr>
            <a:r>
              <a:rPr b="1" i="1" lang="en" sz="1100">
                <a:solidFill>
                  <a:schemeClr val="accent4"/>
                </a:solidFill>
                <a:latin typeface="Century Gothic"/>
                <a:ea typeface="Century Gothic"/>
                <a:cs typeface="Century Gothic"/>
                <a:sym typeface="Century Gothic"/>
              </a:rPr>
              <a:t>MultipleBins</a:t>
            </a:r>
            <a:r>
              <a:rPr i="1" lang="en" sz="1100">
                <a:solidFill>
                  <a:schemeClr val="dk1"/>
                </a:solidFill>
                <a:latin typeface="Century Gothic"/>
                <a:ea typeface="Century Gothic"/>
                <a:cs typeface="Century Gothic"/>
                <a:sym typeface="Century Gothic"/>
              </a:rPr>
              <a:t>:</a:t>
            </a:r>
            <a:r>
              <a:rPr lang="en" sz="1100">
                <a:solidFill>
                  <a:schemeClr val="dk1"/>
                </a:solidFill>
                <a:latin typeface="Century Gothic"/>
                <a:ea typeface="Century Gothic"/>
                <a:cs typeface="Century Gothic"/>
                <a:sym typeface="Century Gothic"/>
              </a:rPr>
              <a:t> Track whether the row is part of a larger sample</a:t>
            </a:r>
            <a:endParaRPr sz="1100">
              <a:solidFill>
                <a:schemeClr val="dk1"/>
              </a:solidFill>
              <a:latin typeface="Century Gothic"/>
              <a:ea typeface="Century Gothic"/>
              <a:cs typeface="Century Gothic"/>
              <a:sym typeface="Century Gothic"/>
            </a:endParaRPr>
          </a:p>
          <a:p>
            <a:pPr indent="-298450" lvl="1" marL="914400" rtl="0" algn="l">
              <a:spcBef>
                <a:spcPts val="300"/>
              </a:spcBef>
              <a:spcAft>
                <a:spcPts val="0"/>
              </a:spcAft>
              <a:buClr>
                <a:schemeClr val="dk1"/>
              </a:buClr>
              <a:buSzPts val="1100"/>
              <a:buFont typeface="Century Gothic"/>
              <a:buChar char="○"/>
            </a:pPr>
            <a:r>
              <a:rPr b="1" i="1" lang="en" sz="1100">
                <a:solidFill>
                  <a:schemeClr val="accent4"/>
                </a:solidFill>
                <a:latin typeface="Century Gothic"/>
                <a:ea typeface="Century Gothic"/>
                <a:cs typeface="Century Gothic"/>
                <a:sym typeface="Century Gothic"/>
              </a:rPr>
              <a:t>One-hot encoding</a:t>
            </a:r>
            <a:r>
              <a:rPr i="1" lang="en" sz="1100">
                <a:solidFill>
                  <a:schemeClr val="dk1"/>
                </a:solidFill>
                <a:latin typeface="Century Gothic"/>
                <a:ea typeface="Century Gothic"/>
                <a:cs typeface="Century Gothic"/>
                <a:sym typeface="Century Gothic"/>
              </a:rPr>
              <a:t>: </a:t>
            </a:r>
            <a:r>
              <a:rPr lang="en" sz="1100">
                <a:solidFill>
                  <a:schemeClr val="dk1"/>
                </a:solidFill>
                <a:latin typeface="Century Gothic"/>
                <a:ea typeface="Century Gothic"/>
                <a:cs typeface="Century Gothic"/>
                <a:sym typeface="Century Gothic"/>
              </a:rPr>
              <a:t>For most infectious species and clusters</a:t>
            </a:r>
            <a:endParaRPr sz="1100">
              <a:solidFill>
                <a:schemeClr val="dk1"/>
              </a:solidFill>
              <a:latin typeface="Century Gothic"/>
              <a:ea typeface="Century Gothic"/>
              <a:cs typeface="Century Gothic"/>
              <a:sym typeface="Century Gothic"/>
            </a:endParaRPr>
          </a:p>
          <a:p>
            <a:pPr indent="0" lvl="0" marL="0" rtl="0" algn="l">
              <a:spcBef>
                <a:spcPts val="300"/>
              </a:spcBef>
              <a:spcAft>
                <a:spcPts val="0"/>
              </a:spcAft>
              <a:buNone/>
            </a:pPr>
            <a:r>
              <a:t/>
            </a:r>
            <a:endParaRPr b="1" sz="1100">
              <a:solidFill>
                <a:srgbClr val="FFFFFF"/>
              </a:solidFill>
              <a:latin typeface="Century Gothic"/>
              <a:ea typeface="Century Gothic"/>
              <a:cs typeface="Century Gothic"/>
              <a:sym typeface="Century Gothic"/>
            </a:endParaRPr>
          </a:p>
          <a:p>
            <a:pPr indent="0" lvl="0" marL="457200" rtl="0" algn="l">
              <a:spcBef>
                <a:spcPts val="300"/>
              </a:spcBef>
              <a:spcAft>
                <a:spcPts val="0"/>
              </a:spcAft>
              <a:buNone/>
            </a:pPr>
            <a:r>
              <a:t/>
            </a:r>
            <a:endParaRPr sz="1100">
              <a:solidFill>
                <a:srgbClr val="FFFFFF"/>
              </a:solidFill>
              <a:latin typeface="Century Gothic"/>
              <a:ea typeface="Century Gothic"/>
              <a:cs typeface="Century Gothic"/>
              <a:sym typeface="Century Gothic"/>
            </a:endParaRPr>
          </a:p>
        </p:txBody>
      </p:sp>
      <p:cxnSp>
        <p:nvCxnSpPr>
          <p:cNvPr id="96" name="Google Shape;96;p16"/>
          <p:cNvCxnSpPr/>
          <p:nvPr/>
        </p:nvCxnSpPr>
        <p:spPr>
          <a:xfrm>
            <a:off x="401150" y="3195825"/>
            <a:ext cx="8343600" cy="26700"/>
          </a:xfrm>
          <a:prstGeom prst="straightConnector1">
            <a:avLst/>
          </a:prstGeom>
          <a:noFill/>
          <a:ln cap="flat" cmpd="sng" w="19050">
            <a:solidFill>
              <a:schemeClr val="accent5"/>
            </a:solidFill>
            <a:prstDash val="solid"/>
            <a:round/>
            <a:headEnd len="med" w="med" type="none"/>
            <a:tailEnd len="med" w="med" type="none"/>
          </a:ln>
        </p:spPr>
      </p:cxnSp>
      <p:sp>
        <p:nvSpPr>
          <p:cNvPr id="97" name="Google Shape;97;p16"/>
          <p:cNvSpPr txBox="1"/>
          <p:nvPr/>
        </p:nvSpPr>
        <p:spPr>
          <a:xfrm>
            <a:off x="3910550" y="3030825"/>
            <a:ext cx="1324800" cy="35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Processing</a:t>
            </a:r>
            <a:endParaRPr b="1" sz="1600">
              <a:solidFill>
                <a:schemeClr val="accent5"/>
              </a:solidFill>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 / Test Dataset</a:t>
            </a:r>
            <a:endParaRPr/>
          </a:p>
        </p:txBody>
      </p:sp>
      <p:sp>
        <p:nvSpPr>
          <p:cNvPr id="103" name="Google Shape;103;p17"/>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Feature Engineering</a:t>
            </a:r>
            <a:endParaRPr/>
          </a:p>
        </p:txBody>
      </p:sp>
      <p:pic>
        <p:nvPicPr>
          <p:cNvPr id="104" name="Google Shape;104;p17"/>
          <p:cNvPicPr preferRelativeResize="0"/>
          <p:nvPr/>
        </p:nvPicPr>
        <p:blipFill>
          <a:blip r:embed="rId3">
            <a:alphaModFix/>
          </a:blip>
          <a:stretch>
            <a:fillRect/>
          </a:stretch>
        </p:blipFill>
        <p:spPr>
          <a:xfrm>
            <a:off x="5187400" y="824124"/>
            <a:ext cx="3597700" cy="3584600"/>
          </a:xfrm>
          <a:prstGeom prst="rect">
            <a:avLst/>
          </a:prstGeom>
          <a:noFill/>
          <a:ln>
            <a:noFill/>
          </a:ln>
        </p:spPr>
      </p:pic>
      <p:pic>
        <p:nvPicPr>
          <p:cNvPr id="105" name="Google Shape;105;p17"/>
          <p:cNvPicPr preferRelativeResize="0"/>
          <p:nvPr/>
        </p:nvPicPr>
        <p:blipFill>
          <a:blip r:embed="rId4">
            <a:alphaModFix/>
          </a:blip>
          <a:stretch>
            <a:fillRect/>
          </a:stretch>
        </p:blipFill>
        <p:spPr>
          <a:xfrm>
            <a:off x="618400" y="1151425"/>
            <a:ext cx="4171176" cy="2008864"/>
          </a:xfrm>
          <a:prstGeom prst="rect">
            <a:avLst/>
          </a:prstGeom>
          <a:noFill/>
          <a:ln>
            <a:noFill/>
          </a:ln>
        </p:spPr>
      </p:pic>
      <p:pic>
        <p:nvPicPr>
          <p:cNvPr id="106" name="Google Shape;106;p17"/>
          <p:cNvPicPr preferRelativeResize="0"/>
          <p:nvPr/>
        </p:nvPicPr>
        <p:blipFill>
          <a:blip r:embed="rId5">
            <a:alphaModFix/>
          </a:blip>
          <a:stretch>
            <a:fillRect/>
          </a:stretch>
        </p:blipFill>
        <p:spPr>
          <a:xfrm>
            <a:off x="824825" y="3312689"/>
            <a:ext cx="3276600" cy="1143000"/>
          </a:xfrm>
          <a:prstGeom prst="rect">
            <a:avLst/>
          </a:prstGeom>
          <a:noFill/>
          <a:ln>
            <a:noFill/>
          </a:ln>
        </p:spPr>
      </p:pic>
      <p:sp>
        <p:nvSpPr>
          <p:cNvPr id="107" name="Google Shape;107;p17"/>
          <p:cNvSpPr/>
          <p:nvPr/>
        </p:nvSpPr>
        <p:spPr>
          <a:xfrm>
            <a:off x="637775" y="4508500"/>
            <a:ext cx="3650700" cy="32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entury Gothic"/>
                <a:ea typeface="Century Gothic"/>
                <a:cs typeface="Century Gothic"/>
                <a:sym typeface="Century Gothic"/>
              </a:rPr>
              <a:t>One-hot encoding of </a:t>
            </a:r>
            <a:r>
              <a:rPr b="1" lang="en" sz="1200">
                <a:solidFill>
                  <a:srgbClr val="FFD966"/>
                </a:solidFill>
                <a:latin typeface="Century Gothic"/>
                <a:ea typeface="Century Gothic"/>
                <a:cs typeface="Century Gothic"/>
                <a:sym typeface="Century Gothic"/>
              </a:rPr>
              <a:t>species</a:t>
            </a:r>
            <a:endParaRPr sz="1300">
              <a:solidFill>
                <a:srgbClr val="FFFFFF"/>
              </a:solidFill>
              <a:latin typeface="Century Gothic"/>
              <a:ea typeface="Century Gothic"/>
              <a:cs typeface="Century Gothic"/>
              <a:sym typeface="Century Gothic"/>
            </a:endParaRPr>
          </a:p>
        </p:txBody>
      </p:sp>
      <p:sp>
        <p:nvSpPr>
          <p:cNvPr id="108" name="Google Shape;108;p17"/>
          <p:cNvSpPr/>
          <p:nvPr/>
        </p:nvSpPr>
        <p:spPr>
          <a:xfrm>
            <a:off x="5160900" y="4508500"/>
            <a:ext cx="3650700" cy="32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entury Gothic"/>
                <a:ea typeface="Century Gothic"/>
                <a:cs typeface="Century Gothic"/>
                <a:sym typeface="Century Gothic"/>
              </a:rPr>
              <a:t>Clustering traps by</a:t>
            </a:r>
            <a:r>
              <a:rPr b="1" lang="en" sz="1200">
                <a:solidFill>
                  <a:srgbClr val="FFD966"/>
                </a:solidFill>
                <a:latin typeface="Century Gothic"/>
                <a:ea typeface="Century Gothic"/>
                <a:cs typeface="Century Gothic"/>
                <a:sym typeface="Century Gothic"/>
              </a:rPr>
              <a:t> latitude and longitude </a:t>
            </a:r>
            <a:endParaRPr b="1" sz="1200">
              <a:solidFill>
                <a:srgbClr val="FFD966"/>
              </a:solidFill>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8"/>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Weather Dataset</a:t>
            </a:r>
            <a:endParaRPr/>
          </a:p>
        </p:txBody>
      </p:sp>
      <p:sp>
        <p:nvSpPr>
          <p:cNvPr id="114" name="Google Shape;114;p18"/>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Overview and Processing</a:t>
            </a:r>
            <a:endParaRPr/>
          </a:p>
        </p:txBody>
      </p:sp>
      <p:sp>
        <p:nvSpPr>
          <p:cNvPr id="115" name="Google Shape;115;p18"/>
          <p:cNvSpPr/>
          <p:nvPr/>
        </p:nvSpPr>
        <p:spPr>
          <a:xfrm>
            <a:off x="768554" y="1670650"/>
            <a:ext cx="2760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Weather Data from NOAA</a:t>
            </a:r>
            <a:endParaRPr b="1" sz="1600">
              <a:solidFill>
                <a:schemeClr val="accent5"/>
              </a:solidFill>
              <a:latin typeface="Century Gothic"/>
              <a:ea typeface="Century Gothic"/>
              <a:cs typeface="Century Gothic"/>
              <a:sym typeface="Century Gothic"/>
            </a:endParaRPr>
          </a:p>
        </p:txBody>
      </p:sp>
      <p:sp>
        <p:nvSpPr>
          <p:cNvPr id="116" name="Google Shape;116;p18"/>
          <p:cNvSpPr txBox="1"/>
          <p:nvPr/>
        </p:nvSpPr>
        <p:spPr>
          <a:xfrm>
            <a:off x="768549" y="2034450"/>
            <a:ext cx="2929800" cy="1257900"/>
          </a:xfrm>
          <a:prstGeom prst="rect">
            <a:avLst/>
          </a:prstGeom>
          <a:noFill/>
          <a:ln>
            <a:noFill/>
          </a:ln>
        </p:spPr>
        <p:txBody>
          <a:bodyPr anchorCtr="0" anchor="t" bIns="91425" lIns="91425" spcFirstLastPara="1" rIns="91425" wrap="square" tIns="91425">
            <a:noAutofit/>
          </a:bodyPr>
          <a:lstStyle/>
          <a:p>
            <a:pPr indent="-184150" lvl="0" marL="171450" rtl="0" algn="l">
              <a:spcBef>
                <a:spcPts val="0"/>
              </a:spcBef>
              <a:spcAft>
                <a:spcPts val="0"/>
              </a:spcAft>
              <a:buClr>
                <a:srgbClr val="FFFFFF"/>
              </a:buClr>
              <a:buSzPts val="1100"/>
              <a:buFont typeface="Century Gothic"/>
              <a:buChar char="●"/>
            </a:pPr>
            <a:r>
              <a:rPr b="1" lang="en" sz="1100">
                <a:solidFill>
                  <a:srgbClr val="FFFFFF"/>
                </a:solidFill>
                <a:latin typeface="Century Gothic"/>
                <a:ea typeface="Century Gothic"/>
                <a:cs typeface="Century Gothic"/>
                <a:sym typeface="Century Gothic"/>
              </a:rPr>
              <a:t>22</a:t>
            </a:r>
            <a:r>
              <a:rPr b="1" lang="en" sz="1100">
                <a:solidFill>
                  <a:srgbClr val="FFFFFF"/>
                </a:solidFill>
                <a:latin typeface="Century Gothic"/>
                <a:ea typeface="Century Gothic"/>
                <a:cs typeface="Century Gothic"/>
                <a:sym typeface="Century Gothic"/>
              </a:rPr>
              <a:t> </a:t>
            </a:r>
            <a:r>
              <a:rPr lang="en" sz="1100">
                <a:solidFill>
                  <a:srgbClr val="FFFFFF"/>
                </a:solidFill>
                <a:latin typeface="Century Gothic"/>
                <a:ea typeface="Century Gothic"/>
                <a:cs typeface="Century Gothic"/>
                <a:sym typeface="Century Gothic"/>
              </a:rPr>
              <a:t>columns</a:t>
            </a:r>
            <a:r>
              <a:rPr b="1" lang="en" sz="1100">
                <a:solidFill>
                  <a:srgbClr val="FFFFFF"/>
                </a:solidFill>
                <a:latin typeface="Century Gothic"/>
                <a:ea typeface="Century Gothic"/>
                <a:cs typeface="Century Gothic"/>
                <a:sym typeface="Century Gothic"/>
              </a:rPr>
              <a:t>, 2,944 </a:t>
            </a:r>
            <a:r>
              <a:rPr lang="en" sz="1100">
                <a:solidFill>
                  <a:srgbClr val="FFFFFF"/>
                </a:solidFill>
                <a:latin typeface="Century Gothic"/>
                <a:ea typeface="Century Gothic"/>
                <a:cs typeface="Century Gothic"/>
                <a:sym typeface="Century Gothic"/>
              </a:rPr>
              <a:t>entries</a:t>
            </a:r>
            <a:endParaRPr sz="1100">
              <a:solidFill>
                <a:srgbClr val="FFFFFF"/>
              </a:solidFill>
              <a:latin typeface="Century Gothic"/>
              <a:ea typeface="Century Gothic"/>
              <a:cs typeface="Century Gothic"/>
              <a:sym typeface="Century Gothic"/>
            </a:endParaRPr>
          </a:p>
          <a:p>
            <a:pPr indent="-184150" lvl="0" marL="171450" rtl="0" algn="l">
              <a:spcBef>
                <a:spcPts val="1000"/>
              </a:spcBef>
              <a:spcAft>
                <a:spcPts val="0"/>
              </a:spcAft>
              <a:buClr>
                <a:srgbClr val="FFFFFF"/>
              </a:buClr>
              <a:buSzPts val="1100"/>
              <a:buFont typeface="Century Gothic"/>
              <a:buChar char="●"/>
            </a:pPr>
            <a:r>
              <a:rPr lang="en" sz="1100">
                <a:solidFill>
                  <a:srgbClr val="FFFFFF"/>
                </a:solidFill>
                <a:latin typeface="Century Gothic"/>
                <a:ea typeface="Century Gothic"/>
                <a:cs typeface="Century Gothic"/>
                <a:sym typeface="Century Gothic"/>
              </a:rPr>
              <a:t>Daily weather metrics from </a:t>
            </a:r>
            <a:r>
              <a:rPr b="1" lang="en" sz="1100">
                <a:solidFill>
                  <a:schemeClr val="dk1"/>
                </a:solidFill>
                <a:latin typeface="Century Gothic"/>
                <a:ea typeface="Century Gothic"/>
                <a:cs typeface="Century Gothic"/>
                <a:sym typeface="Century Gothic"/>
              </a:rPr>
              <a:t>2 </a:t>
            </a:r>
            <a:r>
              <a:rPr lang="en" sz="1100">
                <a:solidFill>
                  <a:schemeClr val="dk1"/>
                </a:solidFill>
                <a:latin typeface="Century Gothic"/>
                <a:ea typeface="Century Gothic"/>
                <a:cs typeface="Century Gothic"/>
                <a:sym typeface="Century Gothic"/>
              </a:rPr>
              <a:t>weather stations in </a:t>
            </a:r>
            <a:r>
              <a:rPr b="1" lang="en" sz="1100">
                <a:solidFill>
                  <a:srgbClr val="FFFFFF"/>
                </a:solidFill>
                <a:latin typeface="Century Gothic"/>
                <a:ea typeface="Century Gothic"/>
                <a:cs typeface="Century Gothic"/>
                <a:sym typeface="Century Gothic"/>
              </a:rPr>
              <a:t>May to October</a:t>
            </a:r>
            <a:r>
              <a:rPr lang="en" sz="1100">
                <a:solidFill>
                  <a:srgbClr val="FFFFFF"/>
                </a:solidFill>
                <a:latin typeface="Century Gothic"/>
                <a:ea typeface="Century Gothic"/>
                <a:cs typeface="Century Gothic"/>
                <a:sym typeface="Century Gothic"/>
              </a:rPr>
              <a:t> from 2007 to 2014</a:t>
            </a:r>
            <a:endParaRPr sz="1100">
              <a:solidFill>
                <a:srgbClr val="FFFFFF"/>
              </a:solidFill>
              <a:latin typeface="Century Gothic"/>
              <a:ea typeface="Century Gothic"/>
              <a:cs typeface="Century Gothic"/>
              <a:sym typeface="Century Gothic"/>
            </a:endParaRPr>
          </a:p>
          <a:p>
            <a:pPr indent="-184150" lvl="0" marL="171450" rtl="0" algn="l">
              <a:spcBef>
                <a:spcPts val="1000"/>
              </a:spcBef>
              <a:spcAft>
                <a:spcPts val="0"/>
              </a:spcAft>
              <a:buClr>
                <a:srgbClr val="FFFFFF"/>
              </a:buClr>
              <a:buSzPts val="1100"/>
              <a:buFont typeface="Century Gothic"/>
              <a:buChar char="●"/>
            </a:pPr>
            <a:r>
              <a:rPr lang="en" sz="1100">
                <a:solidFill>
                  <a:srgbClr val="FFFFFF"/>
                </a:solidFill>
                <a:latin typeface="Century Gothic"/>
                <a:ea typeface="Century Gothic"/>
                <a:cs typeface="Century Gothic"/>
                <a:sym typeface="Century Gothic"/>
              </a:rPr>
              <a:t>Includes date, station, temperature, sunrise and sunset time, weather conditions</a:t>
            </a:r>
            <a:endParaRPr sz="1100">
              <a:solidFill>
                <a:srgbClr val="FFFFFF"/>
              </a:solidFill>
              <a:latin typeface="Century Gothic"/>
              <a:ea typeface="Century Gothic"/>
              <a:cs typeface="Century Gothic"/>
              <a:sym typeface="Century Gothic"/>
            </a:endParaRPr>
          </a:p>
          <a:p>
            <a:pPr indent="0" lvl="0" marL="0" rtl="0" algn="l">
              <a:spcBef>
                <a:spcPts val="1000"/>
              </a:spcBef>
              <a:spcAft>
                <a:spcPts val="0"/>
              </a:spcAft>
              <a:buNone/>
            </a:pPr>
            <a:r>
              <a:t/>
            </a:r>
            <a:endParaRPr b="1" sz="1100">
              <a:solidFill>
                <a:srgbClr val="FFFFFF"/>
              </a:solidFill>
              <a:latin typeface="Century Gothic"/>
              <a:ea typeface="Century Gothic"/>
              <a:cs typeface="Century Gothic"/>
              <a:sym typeface="Century Gothic"/>
            </a:endParaRPr>
          </a:p>
          <a:p>
            <a:pPr indent="0" lvl="0" marL="457200" rtl="0" algn="l">
              <a:spcBef>
                <a:spcPts val="1000"/>
              </a:spcBef>
              <a:spcAft>
                <a:spcPts val="1000"/>
              </a:spcAft>
              <a:buNone/>
            </a:pPr>
            <a:r>
              <a:t/>
            </a:r>
            <a:endParaRPr sz="1100">
              <a:solidFill>
                <a:srgbClr val="FFFFFF"/>
              </a:solidFill>
              <a:latin typeface="Century Gothic"/>
              <a:ea typeface="Century Gothic"/>
              <a:cs typeface="Century Gothic"/>
              <a:sym typeface="Century Gothic"/>
            </a:endParaRPr>
          </a:p>
        </p:txBody>
      </p:sp>
      <p:sp>
        <p:nvSpPr>
          <p:cNvPr id="117" name="Google Shape;117;p18"/>
          <p:cNvSpPr/>
          <p:nvPr/>
        </p:nvSpPr>
        <p:spPr>
          <a:xfrm>
            <a:off x="4139025" y="2091800"/>
            <a:ext cx="848100" cy="3894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entury Gothic"/>
              <a:ea typeface="Century Gothic"/>
              <a:cs typeface="Century Gothic"/>
              <a:sym typeface="Century Gothic"/>
            </a:endParaRPr>
          </a:p>
        </p:txBody>
      </p:sp>
      <p:sp>
        <p:nvSpPr>
          <p:cNvPr id="118" name="Google Shape;118;p18"/>
          <p:cNvSpPr txBox="1"/>
          <p:nvPr/>
        </p:nvSpPr>
        <p:spPr>
          <a:xfrm>
            <a:off x="5371525" y="1921750"/>
            <a:ext cx="2929800" cy="1839300"/>
          </a:xfrm>
          <a:prstGeom prst="rect">
            <a:avLst/>
          </a:prstGeom>
          <a:noFill/>
          <a:ln>
            <a:noFill/>
          </a:ln>
        </p:spPr>
        <p:txBody>
          <a:bodyPr anchorCtr="0" anchor="t" bIns="91425" lIns="91425" spcFirstLastPara="1" rIns="91425" wrap="square" tIns="91425">
            <a:noAutofit/>
          </a:bodyPr>
          <a:lstStyle/>
          <a:p>
            <a:pPr indent="-184150" lvl="0" marL="171450" rtl="0" algn="l">
              <a:spcBef>
                <a:spcPts val="0"/>
              </a:spcBef>
              <a:spcAft>
                <a:spcPts val="0"/>
              </a:spcAft>
              <a:buClr>
                <a:srgbClr val="FFFFFF"/>
              </a:buClr>
              <a:buSzPts val="1100"/>
              <a:buFont typeface="Century Gothic"/>
              <a:buChar char="●"/>
            </a:pPr>
            <a:r>
              <a:rPr b="1" lang="en" sz="1100">
                <a:solidFill>
                  <a:srgbClr val="FFFFFF"/>
                </a:solidFill>
                <a:latin typeface="Century Gothic"/>
                <a:ea typeface="Century Gothic"/>
                <a:cs typeface="Century Gothic"/>
                <a:sym typeface="Century Gothic"/>
              </a:rPr>
              <a:t>Data cleaning:</a:t>
            </a:r>
            <a:r>
              <a:rPr b="1" lang="en" sz="1100">
                <a:solidFill>
                  <a:srgbClr val="FFFFFF"/>
                </a:solidFill>
                <a:latin typeface="Century Gothic"/>
                <a:ea typeface="Century Gothic"/>
                <a:cs typeface="Century Gothic"/>
                <a:sym typeface="Century Gothic"/>
              </a:rPr>
              <a:t> </a:t>
            </a:r>
            <a:r>
              <a:rPr lang="en" sz="1100">
                <a:solidFill>
                  <a:srgbClr val="FFFFFF"/>
                </a:solidFill>
                <a:latin typeface="Century Gothic"/>
                <a:ea typeface="Century Gothic"/>
                <a:cs typeface="Century Gothic"/>
                <a:sym typeface="Century Gothic"/>
              </a:rPr>
              <a:t>Imputation of null values by monthly averages, </a:t>
            </a:r>
            <a:endParaRPr sz="1100">
              <a:solidFill>
                <a:srgbClr val="FFFFFF"/>
              </a:solidFill>
              <a:latin typeface="Century Gothic"/>
              <a:ea typeface="Century Gothic"/>
              <a:cs typeface="Century Gothic"/>
              <a:sym typeface="Century Gothic"/>
            </a:endParaRPr>
          </a:p>
          <a:p>
            <a:pPr indent="-184150" lvl="0" marL="171450" rtl="0" algn="l">
              <a:spcBef>
                <a:spcPts val="1000"/>
              </a:spcBef>
              <a:spcAft>
                <a:spcPts val="0"/>
              </a:spcAft>
              <a:buClr>
                <a:srgbClr val="FFFFFF"/>
              </a:buClr>
              <a:buSzPts val="1100"/>
              <a:buFont typeface="Century Gothic"/>
              <a:buChar char="●"/>
            </a:pPr>
            <a:r>
              <a:rPr b="1" lang="en" sz="1100">
                <a:solidFill>
                  <a:schemeClr val="dk1"/>
                </a:solidFill>
                <a:latin typeface="Century Gothic"/>
                <a:ea typeface="Century Gothic"/>
                <a:cs typeface="Century Gothic"/>
                <a:sym typeface="Century Gothic"/>
              </a:rPr>
              <a:t>Feature engineering:</a:t>
            </a:r>
            <a:endParaRPr sz="1100">
              <a:solidFill>
                <a:schemeClr val="dk1"/>
              </a:solidFill>
              <a:latin typeface="Century Gothic"/>
              <a:ea typeface="Century Gothic"/>
              <a:cs typeface="Century Gothic"/>
              <a:sym typeface="Century Gothic"/>
            </a:endParaRPr>
          </a:p>
          <a:p>
            <a:pPr indent="-298450" lvl="1" marL="514350" rtl="0" algn="l">
              <a:spcBef>
                <a:spcPts val="100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Relative humidity based on dewpoint and avgtemp</a:t>
            </a:r>
            <a:endParaRPr sz="1100">
              <a:solidFill>
                <a:schemeClr val="dk1"/>
              </a:solidFill>
              <a:latin typeface="Century Gothic"/>
              <a:ea typeface="Century Gothic"/>
              <a:cs typeface="Century Gothic"/>
              <a:sym typeface="Century Gothic"/>
            </a:endParaRPr>
          </a:p>
          <a:p>
            <a:pPr indent="-298450" lvl="1" marL="514350" rtl="0" algn="l">
              <a:spcBef>
                <a:spcPts val="100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Daylight hours based on sunrise and sunset times</a:t>
            </a:r>
            <a:endParaRPr sz="1100">
              <a:solidFill>
                <a:schemeClr val="dk1"/>
              </a:solidFill>
              <a:latin typeface="Century Gothic"/>
              <a:ea typeface="Century Gothic"/>
              <a:cs typeface="Century Gothic"/>
              <a:sym typeface="Century Gothic"/>
            </a:endParaRPr>
          </a:p>
          <a:p>
            <a:pPr indent="0" lvl="0" marL="0" rtl="0" algn="l">
              <a:spcBef>
                <a:spcPts val="1000"/>
              </a:spcBef>
              <a:spcAft>
                <a:spcPts val="0"/>
              </a:spcAft>
              <a:buNone/>
            </a:pPr>
            <a:r>
              <a:t/>
            </a:r>
            <a:endParaRPr b="1" sz="1100">
              <a:solidFill>
                <a:srgbClr val="FFFFFF"/>
              </a:solidFill>
              <a:latin typeface="Century Gothic"/>
              <a:ea typeface="Century Gothic"/>
              <a:cs typeface="Century Gothic"/>
              <a:sym typeface="Century Gothic"/>
            </a:endParaRPr>
          </a:p>
          <a:p>
            <a:pPr indent="0" lvl="0" marL="457200" rtl="0" algn="l">
              <a:spcBef>
                <a:spcPts val="1000"/>
              </a:spcBef>
              <a:spcAft>
                <a:spcPts val="1000"/>
              </a:spcAft>
              <a:buNone/>
            </a:pPr>
            <a:r>
              <a:t/>
            </a:r>
            <a:endParaRPr sz="1100">
              <a:solidFill>
                <a:srgbClr val="FFFFFF"/>
              </a:solidFill>
              <a:latin typeface="Century Gothic"/>
              <a:ea typeface="Century Gothic"/>
              <a:cs typeface="Century Gothic"/>
              <a:sym typeface="Century Gothic"/>
            </a:endParaRPr>
          </a:p>
        </p:txBody>
      </p:sp>
      <p:sp>
        <p:nvSpPr>
          <p:cNvPr id="119" name="Google Shape;119;p18"/>
          <p:cNvSpPr/>
          <p:nvPr/>
        </p:nvSpPr>
        <p:spPr>
          <a:xfrm>
            <a:off x="5456279" y="1670650"/>
            <a:ext cx="2760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Data Processing</a:t>
            </a:r>
            <a:endParaRPr b="1" sz="1600">
              <a:solidFill>
                <a:schemeClr val="accent5"/>
              </a:solidFill>
              <a:latin typeface="Century Gothic"/>
              <a:ea typeface="Century Gothic"/>
              <a:cs typeface="Century Gothic"/>
              <a:sym typeface="Century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Spray Dataset</a:t>
            </a:r>
            <a:endParaRPr/>
          </a:p>
        </p:txBody>
      </p:sp>
      <p:sp>
        <p:nvSpPr>
          <p:cNvPr id="125" name="Google Shape;125;p19"/>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Minor cleaning for the Spray dataset</a:t>
            </a:r>
            <a:endParaRPr/>
          </a:p>
        </p:txBody>
      </p:sp>
      <p:pic>
        <p:nvPicPr>
          <p:cNvPr id="126" name="Google Shape;126;p19"/>
          <p:cNvPicPr preferRelativeResize="0"/>
          <p:nvPr/>
        </p:nvPicPr>
        <p:blipFill>
          <a:blip r:embed="rId3">
            <a:alphaModFix/>
          </a:blip>
          <a:stretch>
            <a:fillRect/>
          </a:stretch>
        </p:blipFill>
        <p:spPr>
          <a:xfrm>
            <a:off x="4751500" y="368525"/>
            <a:ext cx="3556499" cy="4617675"/>
          </a:xfrm>
          <a:prstGeom prst="rect">
            <a:avLst/>
          </a:prstGeom>
          <a:noFill/>
          <a:ln>
            <a:noFill/>
          </a:ln>
        </p:spPr>
      </p:pic>
      <p:pic>
        <p:nvPicPr>
          <p:cNvPr id="127" name="Google Shape;127;p19"/>
          <p:cNvPicPr preferRelativeResize="0"/>
          <p:nvPr/>
        </p:nvPicPr>
        <p:blipFill>
          <a:blip r:embed="rId4">
            <a:alphaModFix/>
          </a:blip>
          <a:stretch>
            <a:fillRect/>
          </a:stretch>
        </p:blipFill>
        <p:spPr>
          <a:xfrm>
            <a:off x="474238" y="1829925"/>
            <a:ext cx="3652650" cy="1037075"/>
          </a:xfrm>
          <a:prstGeom prst="rect">
            <a:avLst/>
          </a:prstGeom>
          <a:noFill/>
          <a:ln>
            <a:noFill/>
          </a:ln>
        </p:spPr>
      </p:pic>
      <p:sp>
        <p:nvSpPr>
          <p:cNvPr id="128" name="Google Shape;128;p19"/>
          <p:cNvSpPr/>
          <p:nvPr/>
        </p:nvSpPr>
        <p:spPr>
          <a:xfrm>
            <a:off x="475225" y="1495400"/>
            <a:ext cx="3650700" cy="25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accent5"/>
                </a:solidFill>
                <a:latin typeface="Century Gothic"/>
                <a:ea typeface="Century Gothic"/>
                <a:cs typeface="Century Gothic"/>
                <a:sym typeface="Century Gothic"/>
              </a:rPr>
              <a:t>Dropped Duplicates</a:t>
            </a:r>
            <a:r>
              <a:rPr lang="en" sz="1300">
                <a:solidFill>
                  <a:srgbClr val="FFFFFF"/>
                </a:solidFill>
                <a:latin typeface="Century Gothic"/>
                <a:ea typeface="Century Gothic"/>
                <a:cs typeface="Century Gothic"/>
                <a:sym typeface="Century Gothic"/>
              </a:rPr>
              <a:t> for Spray Data</a:t>
            </a:r>
            <a:endParaRPr sz="1300">
              <a:solidFill>
                <a:srgbClr val="FFFFFF"/>
              </a:solidFill>
              <a:latin typeface="Century Gothic"/>
              <a:ea typeface="Century Gothic"/>
              <a:cs typeface="Century Gothic"/>
              <a:sym typeface="Century Gothic"/>
            </a:endParaRPr>
          </a:p>
        </p:txBody>
      </p:sp>
      <p:sp>
        <p:nvSpPr>
          <p:cNvPr id="129" name="Google Shape;129;p19"/>
          <p:cNvSpPr/>
          <p:nvPr/>
        </p:nvSpPr>
        <p:spPr>
          <a:xfrm>
            <a:off x="4990525" y="525825"/>
            <a:ext cx="392100" cy="430200"/>
          </a:xfrm>
          <a:prstGeom prst="ellipse">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9"/>
          <p:cNvSpPr/>
          <p:nvPr/>
        </p:nvSpPr>
        <p:spPr>
          <a:xfrm>
            <a:off x="475225" y="3946775"/>
            <a:ext cx="38844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accent5"/>
                </a:solidFill>
                <a:latin typeface="Century Gothic"/>
                <a:ea typeface="Century Gothic"/>
                <a:cs typeface="Century Gothic"/>
                <a:sym typeface="Century Gothic"/>
              </a:rPr>
              <a:t>Removed anomaly data point </a:t>
            </a:r>
            <a:r>
              <a:rPr lang="en" sz="1300">
                <a:solidFill>
                  <a:srgbClr val="FFFFFF"/>
                </a:solidFill>
                <a:latin typeface="Century Gothic"/>
                <a:ea typeface="Century Gothic"/>
                <a:cs typeface="Century Gothic"/>
                <a:sym typeface="Century Gothic"/>
              </a:rPr>
              <a:t>in Spray Data</a:t>
            </a:r>
            <a:endParaRPr sz="1300">
              <a:solidFill>
                <a:srgbClr val="FFFFFF"/>
              </a:solidFill>
              <a:latin typeface="Century Gothic"/>
              <a:ea typeface="Century Gothic"/>
              <a:cs typeface="Century Gothic"/>
              <a:sym typeface="Century Gothic"/>
            </a:endParaRPr>
          </a:p>
        </p:txBody>
      </p:sp>
      <p:cxnSp>
        <p:nvCxnSpPr>
          <p:cNvPr id="131" name="Google Shape;131;p19"/>
          <p:cNvCxnSpPr>
            <a:stCxn id="129" idx="2"/>
            <a:endCxn id="130" idx="3"/>
          </p:cNvCxnSpPr>
          <p:nvPr/>
        </p:nvCxnSpPr>
        <p:spPr>
          <a:xfrm flipH="1">
            <a:off x="4359625" y="740925"/>
            <a:ext cx="630900" cy="3331500"/>
          </a:xfrm>
          <a:prstGeom prst="bentConnector3">
            <a:avLst>
              <a:gd fmla="val 72737" name="adj1"/>
            </a:avLst>
          </a:prstGeom>
          <a:noFill/>
          <a:ln cap="flat" cmpd="sng" w="19050">
            <a:solidFill>
              <a:srgbClr val="980000"/>
            </a:solidFill>
            <a:prstDash val="solid"/>
            <a:round/>
            <a:headEnd len="med" w="med" type="diamond"/>
            <a:tailEnd len="med" w="med" type="diamond"/>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0"/>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Part II</a:t>
            </a:r>
            <a:endParaRPr b="1"/>
          </a:p>
          <a:p>
            <a:pPr indent="0" lvl="0" marL="0" rtl="0" algn="l">
              <a:spcBef>
                <a:spcPts val="0"/>
              </a:spcBef>
              <a:spcAft>
                <a:spcPts val="0"/>
              </a:spcAft>
              <a:buNone/>
            </a:pPr>
            <a:r>
              <a:rPr lang="en" sz="4500"/>
              <a:t>Exploration of Data</a:t>
            </a:r>
            <a:endParaRPr sz="4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Collected Mosquito Data: Key Findings</a:t>
            </a:r>
            <a:endParaRPr/>
          </a:p>
        </p:txBody>
      </p:sp>
      <p:sp>
        <p:nvSpPr>
          <p:cNvPr id="142" name="Google Shape;142;p21"/>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 of WNV presence</a:t>
            </a:r>
            <a:endParaRPr/>
          </a:p>
        </p:txBody>
      </p:sp>
      <p:pic>
        <p:nvPicPr>
          <p:cNvPr id="143" name="Google Shape;143;p21"/>
          <p:cNvPicPr preferRelativeResize="0"/>
          <p:nvPr/>
        </p:nvPicPr>
        <p:blipFill>
          <a:blip r:embed="rId3">
            <a:alphaModFix/>
          </a:blip>
          <a:stretch>
            <a:fillRect/>
          </a:stretch>
        </p:blipFill>
        <p:spPr>
          <a:xfrm>
            <a:off x="311700" y="1455525"/>
            <a:ext cx="3650813" cy="2333125"/>
          </a:xfrm>
          <a:prstGeom prst="rect">
            <a:avLst/>
          </a:prstGeom>
          <a:noFill/>
          <a:ln>
            <a:noFill/>
          </a:ln>
        </p:spPr>
      </p:pic>
      <p:pic>
        <p:nvPicPr>
          <p:cNvPr id="144" name="Google Shape;144;p21"/>
          <p:cNvPicPr preferRelativeResize="0"/>
          <p:nvPr/>
        </p:nvPicPr>
        <p:blipFill>
          <a:blip r:embed="rId4">
            <a:alphaModFix/>
          </a:blip>
          <a:stretch>
            <a:fillRect/>
          </a:stretch>
        </p:blipFill>
        <p:spPr>
          <a:xfrm>
            <a:off x="4304700" y="1455525"/>
            <a:ext cx="4527601" cy="2333125"/>
          </a:xfrm>
          <a:prstGeom prst="rect">
            <a:avLst/>
          </a:prstGeom>
          <a:noFill/>
          <a:ln>
            <a:noFill/>
          </a:ln>
        </p:spPr>
      </p:pic>
      <p:sp>
        <p:nvSpPr>
          <p:cNvPr id="145" name="Google Shape;145;p21"/>
          <p:cNvSpPr/>
          <p:nvPr/>
        </p:nvSpPr>
        <p:spPr>
          <a:xfrm>
            <a:off x="381675" y="1151025"/>
            <a:ext cx="35349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accent5"/>
                </a:solidFill>
                <a:latin typeface="Century Gothic"/>
                <a:ea typeface="Century Gothic"/>
                <a:cs typeface="Century Gothic"/>
                <a:sym typeface="Century Gothic"/>
              </a:rPr>
              <a:t>Monthly WNV Analysis amongst samples</a:t>
            </a:r>
            <a:endParaRPr b="1" sz="1300">
              <a:solidFill>
                <a:schemeClr val="accent5"/>
              </a:solidFill>
              <a:latin typeface="Century Gothic"/>
              <a:ea typeface="Century Gothic"/>
              <a:cs typeface="Century Gothic"/>
              <a:sym typeface="Century Gothic"/>
            </a:endParaRPr>
          </a:p>
        </p:txBody>
      </p:sp>
      <p:sp>
        <p:nvSpPr>
          <p:cNvPr id="146" name="Google Shape;146;p21"/>
          <p:cNvSpPr/>
          <p:nvPr/>
        </p:nvSpPr>
        <p:spPr>
          <a:xfrm>
            <a:off x="4899750" y="1151025"/>
            <a:ext cx="33375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accent5"/>
                </a:solidFill>
                <a:latin typeface="Century Gothic"/>
                <a:ea typeface="Century Gothic"/>
                <a:cs typeface="Century Gothic"/>
                <a:sym typeface="Century Gothic"/>
              </a:rPr>
              <a:t>Mosquitoes Species Analysis</a:t>
            </a:r>
            <a:endParaRPr b="1" sz="1300">
              <a:solidFill>
                <a:schemeClr val="accent5"/>
              </a:solidFill>
              <a:latin typeface="Century Gothic"/>
              <a:ea typeface="Century Gothic"/>
              <a:cs typeface="Century Gothic"/>
              <a:sym typeface="Century Gothic"/>
            </a:endParaRPr>
          </a:p>
        </p:txBody>
      </p:sp>
      <p:cxnSp>
        <p:nvCxnSpPr>
          <p:cNvPr id="147" name="Google Shape;147;p21"/>
          <p:cNvCxnSpPr/>
          <p:nvPr/>
        </p:nvCxnSpPr>
        <p:spPr>
          <a:xfrm>
            <a:off x="2516225" y="1653525"/>
            <a:ext cx="28500" cy="1937100"/>
          </a:xfrm>
          <a:prstGeom prst="straightConnector1">
            <a:avLst/>
          </a:prstGeom>
          <a:noFill/>
          <a:ln cap="flat" cmpd="sng" w="19050">
            <a:solidFill>
              <a:srgbClr val="FF0000"/>
            </a:solidFill>
            <a:prstDash val="dash"/>
            <a:round/>
            <a:headEnd len="med" w="med" type="none"/>
            <a:tailEnd len="med" w="med" type="none"/>
          </a:ln>
        </p:spPr>
      </p:cxnSp>
      <p:sp>
        <p:nvSpPr>
          <p:cNvPr id="148" name="Google Shape;148;p21"/>
          <p:cNvSpPr/>
          <p:nvPr/>
        </p:nvSpPr>
        <p:spPr>
          <a:xfrm>
            <a:off x="4662200" y="1918050"/>
            <a:ext cx="750000" cy="208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1"/>
          <p:cNvSpPr/>
          <p:nvPr/>
        </p:nvSpPr>
        <p:spPr>
          <a:xfrm>
            <a:off x="4662200" y="2467350"/>
            <a:ext cx="750000" cy="208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p:nvPr/>
        </p:nvSpPr>
        <p:spPr>
          <a:xfrm>
            <a:off x="311700" y="3906850"/>
            <a:ext cx="3650700" cy="87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FFFFFF"/>
                </a:solidFill>
                <a:latin typeface="Century Gothic"/>
                <a:ea typeface="Century Gothic"/>
                <a:cs typeface="Century Gothic"/>
                <a:sym typeface="Century Gothic"/>
              </a:rPr>
              <a:t>From the chart above, we observe the presence of WNV amongst mosquitos spike in </a:t>
            </a:r>
            <a:r>
              <a:rPr b="1" lang="en" sz="1300">
                <a:solidFill>
                  <a:schemeClr val="accent5"/>
                </a:solidFill>
                <a:latin typeface="Century Gothic"/>
                <a:ea typeface="Century Gothic"/>
                <a:cs typeface="Century Gothic"/>
                <a:sym typeface="Century Gothic"/>
              </a:rPr>
              <a:t>August</a:t>
            </a:r>
            <a:r>
              <a:rPr lang="en" sz="1300">
                <a:solidFill>
                  <a:srgbClr val="FFFFFF"/>
                </a:solidFill>
                <a:latin typeface="Century Gothic"/>
                <a:ea typeface="Century Gothic"/>
                <a:cs typeface="Century Gothic"/>
                <a:sym typeface="Century Gothic"/>
              </a:rPr>
              <a:t> and subsides thereafter. </a:t>
            </a:r>
            <a:endParaRPr sz="1300">
              <a:solidFill>
                <a:srgbClr val="FFFFFF"/>
              </a:solidFill>
              <a:latin typeface="Century Gothic"/>
              <a:ea typeface="Century Gothic"/>
              <a:cs typeface="Century Gothic"/>
              <a:sym typeface="Century Gothic"/>
            </a:endParaRPr>
          </a:p>
        </p:txBody>
      </p:sp>
      <p:sp>
        <p:nvSpPr>
          <p:cNvPr id="151" name="Google Shape;151;p21"/>
          <p:cNvSpPr/>
          <p:nvPr/>
        </p:nvSpPr>
        <p:spPr>
          <a:xfrm>
            <a:off x="4304700" y="3906850"/>
            <a:ext cx="4527600" cy="87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FFFFFF"/>
                </a:solidFill>
                <a:latin typeface="Century Gothic"/>
                <a:ea typeface="Century Gothic"/>
                <a:cs typeface="Century Gothic"/>
                <a:sym typeface="Century Gothic"/>
              </a:rPr>
              <a:t>Amongst the 6 unique species of </a:t>
            </a:r>
            <a:r>
              <a:rPr lang="en" sz="1300">
                <a:solidFill>
                  <a:srgbClr val="FFFFFF"/>
                </a:solidFill>
                <a:latin typeface="Century Gothic"/>
                <a:ea typeface="Century Gothic"/>
                <a:cs typeface="Century Gothic"/>
                <a:sym typeface="Century Gothic"/>
              </a:rPr>
              <a:t>mosquitoes</a:t>
            </a:r>
            <a:r>
              <a:rPr lang="en" sz="1300">
                <a:solidFill>
                  <a:srgbClr val="FFFFFF"/>
                </a:solidFill>
                <a:latin typeface="Century Gothic"/>
                <a:ea typeface="Century Gothic"/>
                <a:cs typeface="Century Gothic"/>
                <a:sym typeface="Century Gothic"/>
              </a:rPr>
              <a:t> present in Windy City, only </a:t>
            </a:r>
            <a:r>
              <a:rPr b="1" lang="en" sz="1300">
                <a:solidFill>
                  <a:schemeClr val="accent5"/>
                </a:solidFill>
                <a:latin typeface="Century Gothic"/>
                <a:ea typeface="Century Gothic"/>
                <a:cs typeface="Century Gothic"/>
                <a:sym typeface="Century Gothic"/>
              </a:rPr>
              <a:t>2 species</a:t>
            </a:r>
            <a:r>
              <a:rPr lang="en" sz="1300">
                <a:solidFill>
                  <a:srgbClr val="FFFFFF"/>
                </a:solidFill>
                <a:latin typeface="Century Gothic"/>
                <a:ea typeface="Century Gothic"/>
                <a:cs typeface="Century Gothic"/>
                <a:sym typeface="Century Gothic"/>
              </a:rPr>
              <a:t> carry the WNV. </a:t>
            </a:r>
            <a:endParaRPr sz="1300">
              <a:solidFill>
                <a:srgbClr val="FFFFFF"/>
              </a:solidFill>
              <a:latin typeface="Century Gothic"/>
              <a:ea typeface="Century Gothic"/>
              <a:cs typeface="Century Gothic"/>
              <a:sym typeface="Century Gothic"/>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